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9" r:id="rId2"/>
  </p:sldMasterIdLst>
  <p:notesMasterIdLst>
    <p:notesMasterId r:id="rId29"/>
  </p:notesMasterIdLst>
  <p:sldIdLst>
    <p:sldId id="287"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0" autoAdjust="0"/>
    <p:restoredTop sz="94680" autoAdjust="0"/>
  </p:normalViewPr>
  <p:slideViewPr>
    <p:cSldViewPr snapToGrid="0" snapToObjects="1">
      <p:cViewPr varScale="1">
        <p:scale>
          <a:sx n="69" d="100"/>
          <a:sy n="69" d="100"/>
        </p:scale>
        <p:origin x="140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56" d="100"/>
          <a:sy n="56" d="100"/>
        </p:scale>
        <p:origin x="2844"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988A9A5-2FCF-4CDA-850E-1558ED590D82}" type="datetimeFigureOut">
              <a:rPr lang="en-US" smtClean="0"/>
              <a:t>5/8/2018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139169-A2AA-4A20-9404-4A62CEDF3AAA}" type="slidenum">
              <a:rPr lang="en-US" smtClean="0"/>
              <a:t>‹#›</a:t>
            </a:fld>
            <a:endParaRPr lang="en-US"/>
          </a:p>
        </p:txBody>
      </p:sp>
    </p:spTree>
    <p:extLst>
      <p:ext uri="{BB962C8B-B14F-4D97-AF65-F5344CB8AC3E}">
        <p14:creationId xmlns:p14="http://schemas.microsoft.com/office/powerpoint/2010/main" val="17304973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scouting.org/advancement"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www.scouting.org/disabilitiesawareness"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a:extLst>
              <a:ext uri="{FF2B5EF4-FFF2-40B4-BE49-F238E27FC236}">
                <a16:creationId xmlns:a16="http://schemas.microsoft.com/office/drawing/2014/main" id="{71D67043-26FA-4F67-B4A8-4C4BAD894E7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a:extLst>
              <a:ext uri="{FF2B5EF4-FFF2-40B4-BE49-F238E27FC236}">
                <a16:creationId xmlns:a16="http://schemas.microsoft.com/office/drawing/2014/main" id="{252E48E2-9F0D-430C-92A6-C49BB9ABC06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dirty="0">
                <a:latin typeface="Arial" panose="020B0604020202020204" pitchFamily="34" charset="0"/>
                <a:ea typeface="MS PGothic" panose="020B0600070205080204" pitchFamily="34" charset="-128"/>
              </a:rPr>
              <a:t>Expiration Date</a:t>
            </a:r>
          </a:p>
          <a:p>
            <a:pPr eaLnBrk="1" hangingPunct="1"/>
            <a:r>
              <a:rPr lang="en-US" altLang="en-US" dirty="0">
                <a:solidFill>
                  <a:srgbClr val="336600"/>
                </a:solidFill>
                <a:latin typeface="Arial" panose="020B0604020202020204" pitchFamily="34" charset="0"/>
                <a:ea typeface="MS PGothic" panose="020B0600070205080204" pitchFamily="34" charset="-128"/>
              </a:rPr>
              <a:t>This presentation is not to be used after December 31, 2019. </a:t>
            </a:r>
          </a:p>
          <a:p>
            <a:pPr eaLnBrk="1" hangingPunct="1"/>
            <a:r>
              <a:rPr lang="en-US" altLang="en-US" dirty="0">
                <a:solidFill>
                  <a:srgbClr val="336600"/>
                </a:solidFill>
                <a:latin typeface="Arial" panose="020B0604020202020204" pitchFamily="34" charset="0"/>
                <a:ea typeface="MS PGothic" panose="020B0600070205080204" pitchFamily="34" charset="-128"/>
              </a:rPr>
              <a:t>Obtain an updated version at</a:t>
            </a:r>
            <a:r>
              <a:rPr lang="en-US" altLang="en-US" dirty="0">
                <a:latin typeface="Arial" panose="020B0604020202020204" pitchFamily="34" charset="0"/>
                <a:ea typeface="MS PGothic" panose="020B0600070205080204" pitchFamily="34" charset="-128"/>
              </a:rPr>
              <a:t> </a:t>
            </a:r>
            <a:r>
              <a:rPr lang="en-US" altLang="en-US" dirty="0">
                <a:solidFill>
                  <a:srgbClr val="0070C0"/>
                </a:solidFill>
                <a:latin typeface="Arial" panose="020B0604020202020204" pitchFamily="34" charset="0"/>
                <a:ea typeface="MS PGothic" panose="020B0600070205080204" pitchFamily="34" charset="-128"/>
                <a:hlinkClick r:id="rId3"/>
              </a:rPr>
              <a:t>www.scouting.org/advancement</a:t>
            </a:r>
            <a:r>
              <a:rPr lang="en-US" altLang="en-US" dirty="0">
                <a:solidFill>
                  <a:srgbClr val="0070C0"/>
                </a:solidFill>
                <a:latin typeface="Arial" panose="020B0604020202020204" pitchFamily="34" charset="0"/>
                <a:ea typeface="MS PGothic" panose="020B0600070205080204" pitchFamily="34" charset="-128"/>
              </a:rPr>
              <a:t> or </a:t>
            </a:r>
            <a:r>
              <a:rPr lang="en-US" altLang="en-US" dirty="0">
                <a:solidFill>
                  <a:srgbClr val="0070C0"/>
                </a:solidFill>
                <a:latin typeface="Arial" panose="020B0604020202020204" pitchFamily="34" charset="0"/>
                <a:ea typeface="MS PGothic" panose="020B0600070205080204" pitchFamily="34" charset="-128"/>
                <a:hlinkClick r:id="rId4"/>
              </a:rPr>
              <a:t>www.scouting.org/disabilitiesawareness</a:t>
            </a:r>
            <a:endParaRPr lang="en-US" altLang="en-US" dirty="0">
              <a:solidFill>
                <a:srgbClr val="0070C0"/>
              </a:solidFill>
              <a:latin typeface="Arial" panose="020B0604020202020204" pitchFamily="34" charset="0"/>
              <a:ea typeface="MS PGothic" panose="020B0600070205080204" pitchFamily="34" charset="-128"/>
            </a:endParaRPr>
          </a:p>
          <a:p>
            <a:pPr eaLnBrk="1" hangingPunct="1"/>
            <a:endParaRPr lang="en-US" altLang="en-US" dirty="0">
              <a:solidFill>
                <a:srgbClr val="0070C0"/>
              </a:solidFill>
              <a:latin typeface="Arial" panose="020B0604020202020204" pitchFamily="34" charset="0"/>
              <a:ea typeface="MS PGothic" panose="020B0600070205080204" pitchFamily="34" charset="-128"/>
            </a:endParaRPr>
          </a:p>
          <a:p>
            <a:pPr eaLnBrk="1" hangingPunct="1">
              <a:spcAft>
                <a:spcPts val="613"/>
              </a:spcAft>
            </a:pPr>
            <a:r>
              <a:rPr lang="en-US" altLang="en-US" sz="500" dirty="0">
                <a:solidFill>
                  <a:srgbClr val="0070C0"/>
                </a:solidFill>
                <a:latin typeface="Arial" panose="020B0604020202020204" pitchFamily="34" charset="0"/>
                <a:ea typeface="MS PGothic" panose="020B0600070205080204" pitchFamily="34" charset="-128"/>
              </a:rPr>
              <a:t>Or </a:t>
            </a:r>
          </a:p>
        </p:txBody>
      </p:sp>
      <p:sp>
        <p:nvSpPr>
          <p:cNvPr id="5124" name="Slide Number Placeholder 3">
            <a:extLst>
              <a:ext uri="{FF2B5EF4-FFF2-40B4-BE49-F238E27FC236}">
                <a16:creationId xmlns:a16="http://schemas.microsoft.com/office/drawing/2014/main" id="{B971C595-B9BA-4439-A4D9-F13392F2729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7238" indent="-290513">
              <a:spcBef>
                <a:spcPct val="30000"/>
              </a:spcBef>
              <a:defRPr sz="1200">
                <a:solidFill>
                  <a:schemeClr val="tx1"/>
                </a:solidFill>
                <a:latin typeface="Calibri" panose="020F0502020204030204" pitchFamily="34" charset="0"/>
              </a:defRPr>
            </a:lvl2pPr>
            <a:lvl3pPr marL="1165225" indent="-231775">
              <a:spcBef>
                <a:spcPct val="30000"/>
              </a:spcBef>
              <a:defRPr sz="1200">
                <a:solidFill>
                  <a:schemeClr val="tx1"/>
                </a:solidFill>
                <a:latin typeface="Calibri" panose="020F0502020204030204" pitchFamily="34" charset="0"/>
              </a:defRPr>
            </a:lvl3pPr>
            <a:lvl4pPr marL="1631950" indent="-231775">
              <a:spcBef>
                <a:spcPct val="30000"/>
              </a:spcBef>
              <a:defRPr sz="1200">
                <a:solidFill>
                  <a:schemeClr val="tx1"/>
                </a:solidFill>
                <a:latin typeface="Calibri" panose="020F0502020204030204" pitchFamily="34" charset="0"/>
              </a:defRPr>
            </a:lvl4pPr>
            <a:lvl5pPr marL="2098675" indent="-231775">
              <a:spcBef>
                <a:spcPct val="30000"/>
              </a:spcBef>
              <a:defRPr sz="1200">
                <a:solidFill>
                  <a:schemeClr val="tx1"/>
                </a:solidFill>
                <a:latin typeface="Calibri" panose="020F0502020204030204" pitchFamily="34" charset="0"/>
              </a:defRPr>
            </a:lvl5pPr>
            <a:lvl6pPr marL="2555875" indent="-231775" eaLnBrk="0" fontAlgn="base" hangingPunct="0">
              <a:spcBef>
                <a:spcPct val="30000"/>
              </a:spcBef>
              <a:spcAft>
                <a:spcPct val="0"/>
              </a:spcAft>
              <a:defRPr sz="1200">
                <a:solidFill>
                  <a:schemeClr val="tx1"/>
                </a:solidFill>
                <a:latin typeface="Calibri" panose="020F0502020204030204" pitchFamily="34" charset="0"/>
              </a:defRPr>
            </a:lvl6pPr>
            <a:lvl7pPr marL="3013075" indent="-231775" eaLnBrk="0" fontAlgn="base" hangingPunct="0">
              <a:spcBef>
                <a:spcPct val="30000"/>
              </a:spcBef>
              <a:spcAft>
                <a:spcPct val="0"/>
              </a:spcAft>
              <a:defRPr sz="1200">
                <a:solidFill>
                  <a:schemeClr val="tx1"/>
                </a:solidFill>
                <a:latin typeface="Calibri" panose="020F0502020204030204" pitchFamily="34" charset="0"/>
              </a:defRPr>
            </a:lvl7pPr>
            <a:lvl8pPr marL="3470275" indent="-231775" eaLnBrk="0" fontAlgn="base" hangingPunct="0">
              <a:spcBef>
                <a:spcPct val="30000"/>
              </a:spcBef>
              <a:spcAft>
                <a:spcPct val="0"/>
              </a:spcAft>
              <a:defRPr sz="1200">
                <a:solidFill>
                  <a:schemeClr val="tx1"/>
                </a:solidFill>
                <a:latin typeface="Calibri" panose="020F0502020204030204" pitchFamily="34" charset="0"/>
              </a:defRPr>
            </a:lvl8pPr>
            <a:lvl9pPr marL="3927475" indent="-2317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1FB4736-CE26-4FA4-80EB-D66181B47B97}" type="slidenum">
              <a:rPr lang="en-US" altLang="en-US" smtClean="0">
                <a:latin typeface="Arial" panose="020B0604020202020204" pitchFamily="34" charset="0"/>
              </a:rPr>
              <a:pPr>
                <a:spcBef>
                  <a:spcPct val="0"/>
                </a:spcBef>
              </a:pPr>
              <a:t>1</a:t>
            </a:fld>
            <a:endParaRPr lang="en-US" altLang="en-US">
              <a:latin typeface="Arial" panose="020B0604020202020204" pitchFamily="34" charset="0"/>
            </a:endParaRPr>
          </a:p>
        </p:txBody>
      </p:sp>
    </p:spTree>
    <p:extLst>
      <p:ext uri="{BB962C8B-B14F-4D97-AF65-F5344CB8AC3E}">
        <p14:creationId xmlns:p14="http://schemas.microsoft.com/office/powerpoint/2010/main" val="2595255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F8E90177-C643-4A84-8C5C-948D67C6138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a:extLst>
              <a:ext uri="{FF2B5EF4-FFF2-40B4-BE49-F238E27FC236}">
                <a16:creationId xmlns:a16="http://schemas.microsoft.com/office/drawing/2014/main" id="{57DD5197-D33C-457E-9171-81569D5C25B5}"/>
              </a:ext>
            </a:extLst>
          </p:cNvPr>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33355" indent="-233355">
              <a:buFont typeface="Arial" panose="020B0604020202020204" pitchFamily="34" charset="0"/>
              <a:buChar char="•"/>
              <a:defRPr/>
            </a:pPr>
            <a:r>
              <a:rPr lang="en-US" dirty="0">
                <a:ea typeface="ＭＳ Ｐゴシック" charset="0"/>
              </a:rPr>
              <a:t>We all know that Scouting is good for our youth. But the child with disabilities often gets more out of the program than the “abled” youth do. Youth with special needs are often more driven to achieve and they probably have fewer outlets to satisfy this natural desire.</a:t>
            </a:r>
          </a:p>
          <a:p>
            <a:pPr marL="233355" indent="-233355">
              <a:buFont typeface="Arial" panose="020B0604020202020204" pitchFamily="34" charset="0"/>
              <a:buChar char="•"/>
              <a:defRPr/>
            </a:pPr>
            <a:endParaRPr lang="en-US" dirty="0">
              <a:ea typeface="ＭＳ Ｐゴシック" charset="0"/>
            </a:endParaRPr>
          </a:p>
          <a:p>
            <a:pPr marL="233355" indent="-233355">
              <a:buFont typeface="Arial" panose="020B0604020202020204" pitchFamily="34" charset="0"/>
              <a:buChar char="•"/>
              <a:defRPr/>
            </a:pPr>
            <a:r>
              <a:rPr lang="en-US" dirty="0">
                <a:ea typeface="ＭＳ Ｐゴシック" charset="0"/>
              </a:rPr>
              <a:t>Leaders of Scouts who have disabilities report that one of the areas of greatest improvement is social skills. This not only applies to the youth with disabilities, but also to the other youth who have the opportunity to work with them.</a:t>
            </a:r>
          </a:p>
          <a:p>
            <a:pPr marL="233355" indent="-233355">
              <a:buFont typeface="Arial" panose="020B0604020202020204" pitchFamily="34" charset="0"/>
              <a:buChar char="•"/>
              <a:defRPr/>
            </a:pPr>
            <a:endParaRPr lang="en-US" dirty="0">
              <a:ea typeface="ＭＳ Ｐゴシック" charset="0"/>
            </a:endParaRPr>
          </a:p>
          <a:p>
            <a:pPr marL="233355" indent="-233355">
              <a:buFont typeface="Arial" panose="020B0604020202020204" pitchFamily="34" charset="0"/>
              <a:buChar char="•"/>
              <a:defRPr/>
            </a:pPr>
            <a:r>
              <a:rPr lang="en-US" dirty="0">
                <a:ea typeface="ＭＳ Ｐゴシック" charset="0"/>
              </a:rPr>
              <a:t>Youth with special needs are often sheltered from things that may be difficult or frustrating to them. They often have parents or medical personnel around to make them content and comfortable. Scouting, however, can help develop the coping skills that may be helpful later in life. Our programs offer youth with disabilities an opportunity to tackle kid-sized challenges, and to work with others of their age.</a:t>
            </a:r>
          </a:p>
          <a:p>
            <a:pPr marL="233355" indent="-233355">
              <a:buFont typeface="Arial" panose="020B0604020202020204" pitchFamily="34" charset="0"/>
              <a:buChar char="•"/>
              <a:defRPr/>
            </a:pPr>
            <a:endParaRPr lang="en-US" dirty="0">
              <a:ea typeface="ＭＳ Ｐゴシック" charset="0"/>
            </a:endParaRPr>
          </a:p>
          <a:p>
            <a:pPr marL="233355" indent="-233355">
              <a:buFont typeface="Arial" panose="020B0604020202020204" pitchFamily="34" charset="0"/>
              <a:buChar char="•"/>
              <a:defRPr/>
            </a:pPr>
            <a:r>
              <a:rPr lang="en-US" dirty="0">
                <a:ea typeface="ＭＳ Ｐゴシック" charset="0"/>
              </a:rPr>
              <a:t>Any youth can be successful as a Scout, and for many youth who have special needs, the Scouting program provides a real opportunity to thrive. It is also noteworthy that often the other Scouts in the unit become the strongest supporters of these special Scouts, and develop a more realistic view of their own abilities—or lack thereof.</a:t>
            </a:r>
            <a:endParaRPr lang="en-US" altLang="en-US" dirty="0">
              <a:ea typeface="ＭＳ Ｐゴシック" pitchFamily="34" charset="-128"/>
            </a:endParaRPr>
          </a:p>
          <a:p>
            <a:pPr eaLnBrk="1" hangingPunct="1">
              <a:spcBef>
                <a:spcPct val="0"/>
              </a:spcBef>
              <a:defRPr/>
            </a:pPr>
            <a:endParaRPr lang="en-US" altLang="en-US" dirty="0">
              <a:ea typeface="ＭＳ Ｐゴシック" pitchFamily="34" charset="-128"/>
            </a:endParaRPr>
          </a:p>
        </p:txBody>
      </p:sp>
      <p:sp>
        <p:nvSpPr>
          <p:cNvPr id="7172" name="Slide Number Placeholder 3">
            <a:extLst>
              <a:ext uri="{FF2B5EF4-FFF2-40B4-BE49-F238E27FC236}">
                <a16:creationId xmlns:a16="http://schemas.microsoft.com/office/drawing/2014/main" id="{DF72755F-D797-4045-83AA-DDC69F82B807}"/>
              </a:ext>
            </a:extLst>
          </p:cNvPr>
          <p:cNvSpPr txBox="1">
            <a:spLocks noGrp="1"/>
          </p:cNvSpPr>
          <p:nvPr/>
        </p:nvSpPr>
        <p:spPr bwMode="auto">
          <a:xfrm>
            <a:off x="4022725" y="8770938"/>
            <a:ext cx="30781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42" tIns="46671" rIns="93342" bIns="4667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90324143-2B53-464B-ACCF-D95AD50EDEB6}" type="slidenum">
              <a:rPr lang="en-US" altLang="en-US">
                <a:ea typeface="MS PGothic" panose="020B0600070205080204" pitchFamily="34" charset="-128"/>
              </a:rPr>
              <a:pPr algn="r" eaLnBrk="1" hangingPunct="1">
                <a:spcBef>
                  <a:spcPct val="0"/>
                </a:spcBef>
              </a:pPr>
              <a:t>2</a:t>
            </a:fld>
            <a:endParaRPr lang="en-US" altLang="en-US">
              <a:ea typeface="MS PGothic" panose="020B0600070205080204" pitchFamily="34" charset="-128"/>
            </a:endParaRPr>
          </a:p>
        </p:txBody>
      </p:sp>
    </p:spTree>
    <p:extLst>
      <p:ext uri="{BB962C8B-B14F-4D97-AF65-F5344CB8AC3E}">
        <p14:creationId xmlns:p14="http://schemas.microsoft.com/office/powerpoint/2010/main" val="42021093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4101AF6C-F76F-4205-8AB0-BEB2C58C768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a:extLst>
              <a:ext uri="{FF2B5EF4-FFF2-40B4-BE49-F238E27FC236}">
                <a16:creationId xmlns:a16="http://schemas.microsoft.com/office/drawing/2014/main" id="{21C913C8-51C7-4A10-81F5-1068A6D8BF0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six points noted on this slide will become important in seeking alternative rank advancement requirements and for designating a Scout who is qualified to register beyond the normal age of eligibility for his program. A member registered in this way may remain a Cub Scout even though he has turned 11, remain a Boy Scout even though he is 18 or older, and stay in Venturing or Sea Scouts beyond age 20. </a:t>
            </a:r>
          </a:p>
          <a:p>
            <a:r>
              <a:rPr lang="en-US" altLang="en-US"/>
              <a:t> </a:t>
            </a:r>
          </a:p>
          <a:p>
            <a:r>
              <a:rPr lang="en-US" altLang="en-US"/>
              <a:t>Take a moment to become familiar with these requirements. If you have any questions, make a note of them. It’s likely we’ll cover them as we go, but if we don’t, please ask!</a:t>
            </a:r>
          </a:p>
        </p:txBody>
      </p:sp>
      <p:sp>
        <p:nvSpPr>
          <p:cNvPr id="9220" name="Slide Number Placeholder 3">
            <a:extLst>
              <a:ext uri="{FF2B5EF4-FFF2-40B4-BE49-F238E27FC236}">
                <a16:creationId xmlns:a16="http://schemas.microsoft.com/office/drawing/2014/main" id="{4A687ACB-0DED-46D9-B49D-C47B77C2FAEE}"/>
              </a:ext>
            </a:extLst>
          </p:cNvPr>
          <p:cNvSpPr txBox="1">
            <a:spLocks noGrp="1"/>
          </p:cNvSpPr>
          <p:nvPr/>
        </p:nvSpPr>
        <p:spPr bwMode="auto">
          <a:xfrm>
            <a:off x="4022725" y="8770938"/>
            <a:ext cx="30781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42" tIns="46671" rIns="93342" bIns="4667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B4D8FD0E-046D-424F-8810-906EB0A8D791}" type="slidenum">
              <a:rPr lang="en-US" altLang="en-US">
                <a:ea typeface="MS PGothic" panose="020B0600070205080204" pitchFamily="34" charset="-128"/>
              </a:rPr>
              <a:pPr algn="r" eaLnBrk="1" hangingPunct="1">
                <a:spcBef>
                  <a:spcPct val="0"/>
                </a:spcBef>
              </a:pPr>
              <a:t>3</a:t>
            </a:fld>
            <a:endParaRPr lang="en-US" altLang="en-US">
              <a:ea typeface="MS PGothic" panose="020B0600070205080204" pitchFamily="34" charset="-128"/>
            </a:endParaRPr>
          </a:p>
        </p:txBody>
      </p:sp>
    </p:spTree>
    <p:extLst>
      <p:ext uri="{BB962C8B-B14F-4D97-AF65-F5344CB8AC3E}">
        <p14:creationId xmlns:p14="http://schemas.microsoft.com/office/powerpoint/2010/main" val="30645723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A6E7F971-1514-4B31-B122-2300E791A23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a:extLst>
              <a:ext uri="{FF2B5EF4-FFF2-40B4-BE49-F238E27FC236}">
                <a16:creationId xmlns:a16="http://schemas.microsoft.com/office/drawing/2014/main" id="{69AA27E6-056C-4304-950E-C82213382B0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This chart reflects the sequence of actions that will normally be followed to document a disability.</a:t>
            </a:r>
          </a:p>
          <a:p>
            <a:r>
              <a:rPr lang="en-US" altLang="en-US" dirty="0"/>
              <a:t> </a:t>
            </a:r>
          </a:p>
          <a:p>
            <a:r>
              <a:rPr lang="en-US" altLang="en-US" dirty="0"/>
              <a:t>Note that the process is initiated by the parent and leader.</a:t>
            </a:r>
          </a:p>
          <a:p>
            <a:r>
              <a:rPr lang="en-US" altLang="en-US" dirty="0"/>
              <a:t> </a:t>
            </a:r>
          </a:p>
          <a:p>
            <a:r>
              <a:rPr lang="en-US" altLang="en-US" dirty="0"/>
              <a:t>A medical assessment is essential. Note that an IEP will not only help in documenting a disability, it can also help in determining what the youth can do, and what the Scout is unable to do!</a:t>
            </a:r>
          </a:p>
          <a:p>
            <a:r>
              <a:rPr lang="en-US" altLang="en-US" dirty="0"/>
              <a:t> </a:t>
            </a:r>
          </a:p>
          <a:p>
            <a:r>
              <a:rPr lang="en-US" altLang="en-US" dirty="0"/>
              <a:t>We don’t want to focus on only what the youth</a:t>
            </a:r>
            <a:r>
              <a:rPr lang="en-US" altLang="en-US" i="1" dirty="0"/>
              <a:t> cannot do</a:t>
            </a:r>
            <a:r>
              <a:rPr lang="en-US" altLang="en-US" dirty="0"/>
              <a:t>, however, but capture the Scout’s </a:t>
            </a:r>
            <a:r>
              <a:rPr lang="en-US" altLang="en-US" i="1" dirty="0"/>
              <a:t>strengths</a:t>
            </a:r>
            <a:r>
              <a:rPr lang="en-US" altLang="en-US" dirty="0"/>
              <a:t> as well.</a:t>
            </a:r>
          </a:p>
          <a:p>
            <a:r>
              <a:rPr lang="en-US" altLang="en-US" dirty="0"/>
              <a:t> </a:t>
            </a:r>
          </a:p>
          <a:p>
            <a:r>
              <a:rPr lang="en-US" altLang="en-US" dirty="0"/>
              <a:t>A health professional must certify that the disability exists.</a:t>
            </a:r>
          </a:p>
        </p:txBody>
      </p:sp>
      <p:sp>
        <p:nvSpPr>
          <p:cNvPr id="11268" name="Slide Number Placeholder 3">
            <a:extLst>
              <a:ext uri="{FF2B5EF4-FFF2-40B4-BE49-F238E27FC236}">
                <a16:creationId xmlns:a16="http://schemas.microsoft.com/office/drawing/2014/main" id="{1BCCF826-30FC-48BB-BA42-C57871BFBB7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7238" indent="-290513">
              <a:spcBef>
                <a:spcPct val="30000"/>
              </a:spcBef>
              <a:defRPr sz="1200">
                <a:solidFill>
                  <a:schemeClr val="tx1"/>
                </a:solidFill>
                <a:latin typeface="Calibri" panose="020F0502020204030204" pitchFamily="34" charset="0"/>
              </a:defRPr>
            </a:lvl2pPr>
            <a:lvl3pPr marL="1165225" indent="-231775">
              <a:spcBef>
                <a:spcPct val="30000"/>
              </a:spcBef>
              <a:defRPr sz="1200">
                <a:solidFill>
                  <a:schemeClr val="tx1"/>
                </a:solidFill>
                <a:latin typeface="Calibri" panose="020F0502020204030204" pitchFamily="34" charset="0"/>
              </a:defRPr>
            </a:lvl3pPr>
            <a:lvl4pPr marL="1631950" indent="-231775">
              <a:spcBef>
                <a:spcPct val="30000"/>
              </a:spcBef>
              <a:defRPr sz="1200">
                <a:solidFill>
                  <a:schemeClr val="tx1"/>
                </a:solidFill>
                <a:latin typeface="Calibri" panose="020F0502020204030204" pitchFamily="34" charset="0"/>
              </a:defRPr>
            </a:lvl4pPr>
            <a:lvl5pPr marL="2098675" indent="-231775">
              <a:spcBef>
                <a:spcPct val="30000"/>
              </a:spcBef>
              <a:defRPr sz="1200">
                <a:solidFill>
                  <a:schemeClr val="tx1"/>
                </a:solidFill>
                <a:latin typeface="Calibri" panose="020F0502020204030204" pitchFamily="34" charset="0"/>
              </a:defRPr>
            </a:lvl5pPr>
            <a:lvl6pPr marL="2555875" indent="-231775" eaLnBrk="0" fontAlgn="base" hangingPunct="0">
              <a:spcBef>
                <a:spcPct val="30000"/>
              </a:spcBef>
              <a:spcAft>
                <a:spcPct val="0"/>
              </a:spcAft>
              <a:defRPr sz="1200">
                <a:solidFill>
                  <a:schemeClr val="tx1"/>
                </a:solidFill>
                <a:latin typeface="Calibri" panose="020F0502020204030204" pitchFamily="34" charset="0"/>
              </a:defRPr>
            </a:lvl6pPr>
            <a:lvl7pPr marL="3013075" indent="-231775" eaLnBrk="0" fontAlgn="base" hangingPunct="0">
              <a:spcBef>
                <a:spcPct val="30000"/>
              </a:spcBef>
              <a:spcAft>
                <a:spcPct val="0"/>
              </a:spcAft>
              <a:defRPr sz="1200">
                <a:solidFill>
                  <a:schemeClr val="tx1"/>
                </a:solidFill>
                <a:latin typeface="Calibri" panose="020F0502020204030204" pitchFamily="34" charset="0"/>
              </a:defRPr>
            </a:lvl7pPr>
            <a:lvl8pPr marL="3470275" indent="-231775" eaLnBrk="0" fontAlgn="base" hangingPunct="0">
              <a:spcBef>
                <a:spcPct val="30000"/>
              </a:spcBef>
              <a:spcAft>
                <a:spcPct val="0"/>
              </a:spcAft>
              <a:defRPr sz="1200">
                <a:solidFill>
                  <a:schemeClr val="tx1"/>
                </a:solidFill>
                <a:latin typeface="Calibri" panose="020F0502020204030204" pitchFamily="34" charset="0"/>
              </a:defRPr>
            </a:lvl8pPr>
            <a:lvl9pPr marL="3927475" indent="-2317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4AEE3CD-4C81-4F34-A526-88502A29915F}" type="slidenum">
              <a:rPr lang="en-US" altLang="en-US" smtClean="0">
                <a:latin typeface="Arial" panose="020B0604020202020204" pitchFamily="34" charset="0"/>
                <a:ea typeface="MS PGothic" panose="020B0600070205080204" pitchFamily="34" charset="-128"/>
              </a:rPr>
              <a:pPr>
                <a:spcBef>
                  <a:spcPct val="0"/>
                </a:spcBef>
              </a:pPr>
              <a:t>4</a:t>
            </a:fld>
            <a:endParaRPr lang="en-US" altLang="en-US">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36614922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2F73ACE5-A4F8-4388-8B1B-597491DA1AC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a:extLst>
              <a:ext uri="{FF2B5EF4-FFF2-40B4-BE49-F238E27FC236}">
                <a16:creationId xmlns:a16="http://schemas.microsoft.com/office/drawing/2014/main" id="{2995E139-31E0-4D15-A65D-BDD3D15001B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request for registration beyond the age of eligibility must be approved by the council executive board, but the board may delegate the process to a council operating committee or other group of responsible volunteers at the council level. This may or may not be the council advancement committee. Individual cases must be deliberated upon. It is important to note that the decision must not be delegated to any district or to any single individual, either professional or volunteer.</a:t>
            </a:r>
          </a:p>
          <a:p>
            <a:r>
              <a:rPr lang="en-US" altLang="en-US" dirty="0"/>
              <a:t> </a:t>
            </a:r>
          </a:p>
          <a:p>
            <a:r>
              <a:rPr lang="en-US" altLang="en-US" dirty="0"/>
              <a:t>See the </a:t>
            </a:r>
            <a:r>
              <a:rPr lang="en-US" altLang="en-US" i="1" dirty="0"/>
              <a:t>Guide to Advancement</a:t>
            </a:r>
            <a:r>
              <a:rPr lang="en-US" altLang="en-US" dirty="0"/>
              <a:t>, topics 10.1.0.0 and 10.1.0.2. This registration may continue, so long as the disability remains and the individual functions in Scouting as a youth. If later it turns out that the member can function as an adult, and is of age, the individual may register as a volunteer Scouter.</a:t>
            </a:r>
          </a:p>
          <a:p>
            <a:r>
              <a:rPr lang="en-US" altLang="en-US" dirty="0"/>
              <a:t> </a:t>
            </a:r>
          </a:p>
          <a:p>
            <a:r>
              <a:rPr lang="en-US" altLang="en-US" dirty="0"/>
              <a:t>As long as a youth is socially accepted and feels comfortable in a particular age group it is appropriate to keep the Scout there for a period of time. If a child is 12 or 14 years old physically, but mentally 8 years old, the youth may function well in a Cub Scout pack. It is important, however, to avoid a physically inappropriate grouping. For example, it would not be appropriate to have a 6’ 3” eighteen year-old with special needs placed with six ten year-olds. In that case it might make more sense for the older youth to be a member of a Scout troop. Often, however, with great differences in chronological age and mental age it may be best to organize a “special needs” unit where the individual can function more normally with his developmental peers.</a:t>
            </a:r>
          </a:p>
        </p:txBody>
      </p:sp>
      <p:sp>
        <p:nvSpPr>
          <p:cNvPr id="13316" name="Slide Number Placeholder 3">
            <a:extLst>
              <a:ext uri="{FF2B5EF4-FFF2-40B4-BE49-F238E27FC236}">
                <a16:creationId xmlns:a16="http://schemas.microsoft.com/office/drawing/2014/main" id="{A7761360-4222-4A5B-A4D1-8D82082EA497}"/>
              </a:ext>
            </a:extLst>
          </p:cNvPr>
          <p:cNvSpPr txBox="1">
            <a:spLocks noGrp="1"/>
          </p:cNvSpPr>
          <p:nvPr/>
        </p:nvSpPr>
        <p:spPr bwMode="auto">
          <a:xfrm>
            <a:off x="4022725" y="8770938"/>
            <a:ext cx="30781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42" tIns="46671" rIns="93342" bIns="4667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C49D1413-AE1E-4472-91C2-293F974196FB}" type="slidenum">
              <a:rPr lang="en-US" altLang="en-US">
                <a:ea typeface="MS PGothic" panose="020B0600070205080204" pitchFamily="34" charset="-128"/>
              </a:rPr>
              <a:pPr algn="r" eaLnBrk="1" hangingPunct="1">
                <a:spcBef>
                  <a:spcPct val="0"/>
                </a:spcBef>
              </a:pPr>
              <a:t>5</a:t>
            </a:fld>
            <a:endParaRPr lang="en-US" altLang="en-US">
              <a:ea typeface="MS PGothic" panose="020B0600070205080204" pitchFamily="34" charset="-128"/>
            </a:endParaRPr>
          </a:p>
        </p:txBody>
      </p:sp>
    </p:spTree>
    <p:extLst>
      <p:ext uri="{BB962C8B-B14F-4D97-AF65-F5344CB8AC3E}">
        <p14:creationId xmlns:p14="http://schemas.microsoft.com/office/powerpoint/2010/main" val="41523192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CAB4E3F5-259A-4829-A15C-9BB896B2009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a:extLst>
              <a:ext uri="{FF2B5EF4-FFF2-40B4-BE49-F238E27FC236}">
                <a16:creationId xmlns:a16="http://schemas.microsoft.com/office/drawing/2014/main" id="{3E5C3EEC-159B-4CE4-A9CE-E04D380C846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This chart shows the steps for completing a registration beyond the age of eligibility.</a:t>
            </a:r>
          </a:p>
          <a:p>
            <a:r>
              <a:rPr lang="en-US" altLang="en-US"/>
              <a:t> </a:t>
            </a:r>
          </a:p>
          <a:p>
            <a:r>
              <a:rPr lang="en-US" altLang="en-US"/>
              <a:t>Again, the disability must have been diagnosed as permanent and severe, and it must be approved by the council executive board, or its designated council operating committee or other body. Your registrar will deal with the coding involved. If he or she is not familiar with the process, a call to the national BSA Member Care Center would be in order.</a:t>
            </a:r>
          </a:p>
          <a:p>
            <a:r>
              <a:rPr lang="en-US" altLang="en-US"/>
              <a:t> </a:t>
            </a:r>
          </a:p>
          <a:p>
            <a:r>
              <a:rPr lang="en-US" altLang="en-US"/>
              <a:t>Please note that the National Disabilities Awareness Task Force has developed a “Request to Register Beyond the Age of Eligibility” form, which will walk parents, leaders, and councils through the process. It can be found at www.scouting.org/filestore/pdf/512-935.pdf.</a:t>
            </a:r>
          </a:p>
          <a:p>
            <a:r>
              <a:rPr lang="en-US" altLang="en-US"/>
              <a:t> </a:t>
            </a:r>
          </a:p>
          <a:p>
            <a:r>
              <a:rPr lang="en-US" altLang="en-US"/>
              <a:t>Remember that registration beyond the age of eligibility is available only for permanent and severe disabilities and the arrangement is intended to be permanent. However, the local council or the National Council, upon uncovering evidence that a youth was improperly registered with a disability code, or for whatever reason no longer meets the required level of severity, may make the decision to expire the registration. Registration  of an adult as a youth member with a disability code may also be expired if it is determined the registrant has progressed sufficiently to become registered as an adult. </a:t>
            </a:r>
            <a:r>
              <a:rPr lang="en-US" altLang="en-US" i="1"/>
              <a:t>GTA, </a:t>
            </a:r>
            <a:r>
              <a:rPr lang="en-US" altLang="en-US"/>
              <a:t>topic 10.1.0.2, last paragraph.</a:t>
            </a:r>
          </a:p>
        </p:txBody>
      </p:sp>
      <p:sp>
        <p:nvSpPr>
          <p:cNvPr id="15364" name="Slide Number Placeholder 3">
            <a:extLst>
              <a:ext uri="{FF2B5EF4-FFF2-40B4-BE49-F238E27FC236}">
                <a16:creationId xmlns:a16="http://schemas.microsoft.com/office/drawing/2014/main" id="{ECFE6F29-DBC2-4CCB-B0D5-C93D73BACBD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7238" indent="-290513">
              <a:spcBef>
                <a:spcPct val="30000"/>
              </a:spcBef>
              <a:defRPr sz="1200">
                <a:solidFill>
                  <a:schemeClr val="tx1"/>
                </a:solidFill>
                <a:latin typeface="Calibri" panose="020F0502020204030204" pitchFamily="34" charset="0"/>
              </a:defRPr>
            </a:lvl2pPr>
            <a:lvl3pPr marL="1165225" indent="-231775">
              <a:spcBef>
                <a:spcPct val="30000"/>
              </a:spcBef>
              <a:defRPr sz="1200">
                <a:solidFill>
                  <a:schemeClr val="tx1"/>
                </a:solidFill>
                <a:latin typeface="Calibri" panose="020F0502020204030204" pitchFamily="34" charset="0"/>
              </a:defRPr>
            </a:lvl3pPr>
            <a:lvl4pPr marL="1631950" indent="-231775">
              <a:spcBef>
                <a:spcPct val="30000"/>
              </a:spcBef>
              <a:defRPr sz="1200">
                <a:solidFill>
                  <a:schemeClr val="tx1"/>
                </a:solidFill>
                <a:latin typeface="Calibri" panose="020F0502020204030204" pitchFamily="34" charset="0"/>
              </a:defRPr>
            </a:lvl4pPr>
            <a:lvl5pPr marL="2098675" indent="-231775">
              <a:spcBef>
                <a:spcPct val="30000"/>
              </a:spcBef>
              <a:defRPr sz="1200">
                <a:solidFill>
                  <a:schemeClr val="tx1"/>
                </a:solidFill>
                <a:latin typeface="Calibri" panose="020F0502020204030204" pitchFamily="34" charset="0"/>
              </a:defRPr>
            </a:lvl5pPr>
            <a:lvl6pPr marL="2555875" indent="-231775" eaLnBrk="0" fontAlgn="base" hangingPunct="0">
              <a:spcBef>
                <a:spcPct val="30000"/>
              </a:spcBef>
              <a:spcAft>
                <a:spcPct val="0"/>
              </a:spcAft>
              <a:defRPr sz="1200">
                <a:solidFill>
                  <a:schemeClr val="tx1"/>
                </a:solidFill>
                <a:latin typeface="Calibri" panose="020F0502020204030204" pitchFamily="34" charset="0"/>
              </a:defRPr>
            </a:lvl6pPr>
            <a:lvl7pPr marL="3013075" indent="-231775" eaLnBrk="0" fontAlgn="base" hangingPunct="0">
              <a:spcBef>
                <a:spcPct val="30000"/>
              </a:spcBef>
              <a:spcAft>
                <a:spcPct val="0"/>
              </a:spcAft>
              <a:defRPr sz="1200">
                <a:solidFill>
                  <a:schemeClr val="tx1"/>
                </a:solidFill>
                <a:latin typeface="Calibri" panose="020F0502020204030204" pitchFamily="34" charset="0"/>
              </a:defRPr>
            </a:lvl7pPr>
            <a:lvl8pPr marL="3470275" indent="-231775" eaLnBrk="0" fontAlgn="base" hangingPunct="0">
              <a:spcBef>
                <a:spcPct val="30000"/>
              </a:spcBef>
              <a:spcAft>
                <a:spcPct val="0"/>
              </a:spcAft>
              <a:defRPr sz="1200">
                <a:solidFill>
                  <a:schemeClr val="tx1"/>
                </a:solidFill>
                <a:latin typeface="Calibri" panose="020F0502020204030204" pitchFamily="34" charset="0"/>
              </a:defRPr>
            </a:lvl8pPr>
            <a:lvl9pPr marL="3927475" indent="-2317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539F8A2-5D9F-490D-9AF6-6B0B497D8469}" type="slidenum">
              <a:rPr lang="en-US" altLang="en-US" smtClean="0">
                <a:latin typeface="Arial" panose="020B0604020202020204" pitchFamily="34" charset="0"/>
                <a:ea typeface="MS PGothic" panose="020B0600070205080204" pitchFamily="34" charset="-128"/>
              </a:rPr>
              <a:pPr>
                <a:spcBef>
                  <a:spcPct val="0"/>
                </a:spcBef>
              </a:pPr>
              <a:t>6</a:t>
            </a:fld>
            <a:endParaRPr lang="en-US" altLang="en-US">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41713996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AEB0C8A0-6B24-49F4-A96F-140DA2D6BB6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a:extLst>
              <a:ext uri="{FF2B5EF4-FFF2-40B4-BE49-F238E27FC236}">
                <a16:creationId xmlns:a16="http://schemas.microsoft.com/office/drawing/2014/main" id="{EA4080B8-8CC8-49D8-A408-4E4730AF774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A disability can range in severity from mild to severe with multiple coexisting disabilities capable of producing a severe impact which is greater than any one of existing “mild” disabilities”. The greater the disability, the greater will be the challenge to the Scout leader to provide a program. Disabilities also come in a wide variety of forms. This makes it impossible to come up with a single policy or approach. The best resources for understanding the nature of a youth</a:t>
            </a:r>
            <a:r>
              <a:rPr lang="ja-JP" altLang="en-US" dirty="0"/>
              <a:t>’</a:t>
            </a:r>
            <a:r>
              <a:rPr lang="en-US" altLang="en-US" dirty="0"/>
              <a:t>s disability are the parent or guardian, the youth’s educator, and the youth’s physician.</a:t>
            </a:r>
          </a:p>
          <a:p>
            <a:r>
              <a:rPr lang="en-US" altLang="en-US" dirty="0"/>
              <a:t> </a:t>
            </a:r>
          </a:p>
          <a:p>
            <a:r>
              <a:rPr lang="en-US" altLang="en-US" dirty="0"/>
              <a:t>Complicating matters further, a Scout may have </a:t>
            </a:r>
            <a:r>
              <a:rPr lang="en-US" altLang="en-US" i="1" dirty="0"/>
              <a:t>several</a:t>
            </a:r>
            <a:r>
              <a:rPr lang="en-US" altLang="en-US" dirty="0"/>
              <a:t> disabilities. For example, a physical deformity may be accompanied by cognitive delays. Often children with fetal alcohol syndrome have learning disabilities as well as hearing loss. But on the other hand there are individuals with just one disability. </a:t>
            </a:r>
          </a:p>
          <a:p>
            <a:r>
              <a:rPr lang="en-US" altLang="en-US" dirty="0"/>
              <a:t> </a:t>
            </a:r>
          </a:p>
          <a:p>
            <a:r>
              <a:rPr lang="en-US" altLang="en-US" dirty="0"/>
              <a:t>Note that topic 10.1.0.1 in the </a:t>
            </a:r>
            <a:r>
              <a:rPr lang="en-US" altLang="en-US" i="1" dirty="0"/>
              <a:t>Guide to Advancement</a:t>
            </a:r>
            <a:r>
              <a:rPr lang="en-US" altLang="en-US" dirty="0"/>
              <a:t> specifically defines </a:t>
            </a:r>
            <a:r>
              <a:rPr lang="ja-JP" altLang="en-US" dirty="0"/>
              <a:t>“</a:t>
            </a:r>
            <a:r>
              <a:rPr lang="en-US" altLang="en-US" dirty="0"/>
              <a:t>multiple coexisting disabilities.</a:t>
            </a:r>
            <a:r>
              <a:rPr lang="ja-JP" altLang="en-US" dirty="0"/>
              <a:t>” </a:t>
            </a:r>
            <a:r>
              <a:rPr lang="en-US" altLang="en-US" dirty="0"/>
              <a:t>This refers to a diagnosis of two or more disabilities, none of which alone may be significant enough to warrant registration beyond the age of eligibility, but when considered in combination, may qualify. For example, a youth with a moderate learning disorder or ADHD may not be approved to register as a Boy Scout after age 18. If, however, another disability also exists, the combined impact might be significant.</a:t>
            </a:r>
          </a:p>
        </p:txBody>
      </p:sp>
      <p:sp>
        <p:nvSpPr>
          <p:cNvPr id="17412" name="Slide Number Placeholder 3">
            <a:extLst>
              <a:ext uri="{FF2B5EF4-FFF2-40B4-BE49-F238E27FC236}">
                <a16:creationId xmlns:a16="http://schemas.microsoft.com/office/drawing/2014/main" id="{C7C05B51-3FDA-40EE-8C80-19F36CEDDCEB}"/>
              </a:ext>
            </a:extLst>
          </p:cNvPr>
          <p:cNvSpPr txBox="1">
            <a:spLocks noGrp="1"/>
          </p:cNvSpPr>
          <p:nvPr/>
        </p:nvSpPr>
        <p:spPr bwMode="auto">
          <a:xfrm>
            <a:off x="4022725" y="8770938"/>
            <a:ext cx="30781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42" tIns="46671" rIns="93342" bIns="4667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43AF84DA-4A95-44C1-B80C-91D985EAE4A7}" type="slidenum">
              <a:rPr lang="en-US" altLang="en-US">
                <a:ea typeface="MS PGothic" panose="020B0600070205080204" pitchFamily="34" charset="-128"/>
              </a:rPr>
              <a:pPr algn="r" eaLnBrk="1" hangingPunct="1">
                <a:spcBef>
                  <a:spcPct val="0"/>
                </a:spcBef>
              </a:pPr>
              <a:t>7</a:t>
            </a:fld>
            <a:endParaRPr lang="en-US" altLang="en-US">
              <a:ea typeface="MS PGothic" panose="020B0600070205080204" pitchFamily="34" charset="-128"/>
            </a:endParaRPr>
          </a:p>
        </p:txBody>
      </p:sp>
    </p:spTree>
    <p:extLst>
      <p:ext uri="{BB962C8B-B14F-4D97-AF65-F5344CB8AC3E}">
        <p14:creationId xmlns:p14="http://schemas.microsoft.com/office/powerpoint/2010/main" val="40248969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191A291C-255E-4778-9C30-490AAB72EBB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a:extLst>
              <a:ext uri="{FF2B5EF4-FFF2-40B4-BE49-F238E27FC236}">
                <a16:creationId xmlns:a16="http://schemas.microsoft.com/office/drawing/2014/main" id="{815A975C-DB93-4AB0-AA01-0CDBF297C0A6}"/>
              </a:ext>
            </a:extLst>
          </p:cNvPr>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lnSpcReduction="10000"/>
          </a:bodyPr>
          <a:lstStyle/>
          <a:p>
            <a:pPr>
              <a:defRPr/>
            </a:pPr>
            <a:r>
              <a:rPr lang="en-US" altLang="en-US" dirty="0">
                <a:ea typeface="ＭＳ Ｐゴシック" pitchFamily="34" charset="-128"/>
              </a:rPr>
              <a:t>Given this question as to whether a Scout is unable to fulfill a requirement as written, we have two scenarios to consider:</a:t>
            </a:r>
          </a:p>
          <a:p>
            <a:pPr>
              <a:defRPr/>
            </a:pPr>
            <a:endParaRPr lang="en-US" altLang="en-US" dirty="0">
              <a:ea typeface="ＭＳ Ｐゴシック" pitchFamily="34" charset="-128"/>
            </a:endParaRPr>
          </a:p>
          <a:p>
            <a:pPr>
              <a:buFont typeface="Arial" panose="020B0604020202020204" pitchFamily="34" charset="0"/>
              <a:buNone/>
              <a:defRPr/>
            </a:pPr>
            <a:r>
              <a:rPr lang="en-US" altLang="en-US" dirty="0">
                <a:ea typeface="ＭＳ Ｐゴシック" pitchFamily="34" charset="-128"/>
              </a:rPr>
              <a:t>First, if the Scout is registered beyond the age of eligibility, we can move on to the alternative requirements process. </a:t>
            </a:r>
          </a:p>
          <a:p>
            <a:pPr marL="175016" indent="-175016">
              <a:buFont typeface="Arial" panose="020B0604020202020204" pitchFamily="34" charset="0"/>
              <a:buChar char="•"/>
              <a:defRPr/>
            </a:pPr>
            <a:endParaRPr lang="en-US" altLang="en-US" dirty="0">
              <a:ea typeface="ＭＳ Ｐゴシック" pitchFamily="34" charset="-128"/>
            </a:endParaRPr>
          </a:p>
          <a:p>
            <a:pPr>
              <a:buFont typeface="Arial" panose="020B0604020202020204" pitchFamily="34" charset="0"/>
              <a:buNone/>
              <a:defRPr/>
            </a:pPr>
            <a:r>
              <a:rPr lang="en-US" altLang="en-US" dirty="0">
                <a:ea typeface="ＭＳ Ｐゴシック" pitchFamily="34" charset="-128"/>
              </a:rPr>
              <a:t>But even if a Scout is not registered beyond the age of eligibility, if the Scout </a:t>
            </a:r>
            <a:r>
              <a:rPr lang="en-US" dirty="0">
                <a:ea typeface="ＭＳ Ｐゴシック" charset="0"/>
              </a:rPr>
              <a:t>has a permanent physical or mental disability, or a disability expected to last two years or more—or beyond age 18,</a:t>
            </a:r>
            <a:r>
              <a:rPr lang="en-US" altLang="en-US" dirty="0">
                <a:ea typeface="ＭＳ Ｐゴシック" pitchFamily="34" charset="-128"/>
              </a:rPr>
              <a:t> then alternative requirements are still available. Note that this policy recently changed to include Scouts with longer-term temporary disabilities—such as those related to a serious injury—so they may continue to work on advancement during recovery.</a:t>
            </a:r>
          </a:p>
          <a:p>
            <a:pPr>
              <a:buFont typeface="Arial" panose="020B0604020202020204" pitchFamily="34" charset="0"/>
              <a:buNone/>
              <a:defRPr/>
            </a:pPr>
            <a:endParaRPr lang="en-US" altLang="en-US" dirty="0">
              <a:ea typeface="ＭＳ Ｐゴシック" pitchFamily="34" charset="-128"/>
            </a:endParaRPr>
          </a:p>
          <a:p>
            <a:pPr>
              <a:buFont typeface="Arial" panose="020B0604020202020204" pitchFamily="34" charset="0"/>
              <a:buNone/>
              <a:defRPr/>
            </a:pPr>
            <a:r>
              <a:rPr lang="en-US" altLang="en-US" dirty="0">
                <a:ea typeface="ＭＳ Ｐゴシック" pitchFamily="34" charset="-128"/>
              </a:rPr>
              <a:t>The Scout, with assistance from parent and leader, can request alternative requirements. We’ll discuss the process momentarily.</a:t>
            </a:r>
          </a:p>
          <a:p>
            <a:pPr>
              <a:buFont typeface="Arial" panose="020B0604020202020204" pitchFamily="34" charset="0"/>
              <a:buNone/>
              <a:defRPr/>
            </a:pPr>
            <a:endParaRPr lang="en-US" dirty="0">
              <a:ea typeface="ＭＳ Ｐゴシック" pitchFamily="34" charset="-128"/>
            </a:endParaRPr>
          </a:p>
          <a:p>
            <a:pPr>
              <a:buFont typeface="Arial" panose="020B0604020202020204" pitchFamily="34" charset="0"/>
              <a:buNone/>
              <a:defRPr/>
            </a:pPr>
            <a:r>
              <a:rPr lang="en-US" dirty="0">
                <a:ea typeface="ＭＳ Ｐゴシック" pitchFamily="34" charset="-128"/>
              </a:rPr>
              <a:t>If not registered beyond the age of eligibility, all requirements—even alternative requirements—must be fulfilled by the 18</a:t>
            </a:r>
            <a:r>
              <a:rPr lang="en-US" baseline="30000" dirty="0">
                <a:ea typeface="ＭＳ Ｐゴシック" pitchFamily="34" charset="-128"/>
              </a:rPr>
              <a:t>th</a:t>
            </a:r>
            <a:r>
              <a:rPr lang="en-US" dirty="0">
                <a:ea typeface="ＭＳ Ｐゴシック" pitchFamily="34" charset="-128"/>
              </a:rPr>
              <a:t> birthday—unless an extension of time to earn the Eagle Scout rank is approved. But remember; extensions are not necessary for those registered beyond the age of eligibility.</a:t>
            </a:r>
          </a:p>
          <a:p>
            <a:pPr>
              <a:buFont typeface="Arial" panose="020B0604020202020204" pitchFamily="34" charset="0"/>
              <a:buNone/>
              <a:defRPr/>
            </a:pPr>
            <a:endParaRPr lang="en-US" dirty="0">
              <a:ea typeface="ＭＳ Ｐゴシック" pitchFamily="34" charset="-128"/>
            </a:endParaRPr>
          </a:p>
          <a:p>
            <a:pPr>
              <a:buFont typeface="Arial" panose="020B0604020202020204" pitchFamily="34" charset="0"/>
              <a:buNone/>
              <a:defRPr/>
            </a:pPr>
            <a:r>
              <a:rPr lang="en-US" altLang="en-US" dirty="0">
                <a:ea typeface="ＭＳ Ｐゴシック" pitchFamily="34" charset="-128"/>
              </a:rPr>
              <a:t>The process for alternative requirements differs in each Scouting program. Let’s begin with Cub Scouting.</a:t>
            </a:r>
          </a:p>
        </p:txBody>
      </p:sp>
      <p:sp>
        <p:nvSpPr>
          <p:cNvPr id="19460" name="Slide Number Placeholder 3">
            <a:extLst>
              <a:ext uri="{FF2B5EF4-FFF2-40B4-BE49-F238E27FC236}">
                <a16:creationId xmlns:a16="http://schemas.microsoft.com/office/drawing/2014/main" id="{DEF91E7D-ACC9-4363-B6D2-5C10183BAC6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7238" indent="-290513">
              <a:spcBef>
                <a:spcPct val="30000"/>
              </a:spcBef>
              <a:defRPr sz="1200">
                <a:solidFill>
                  <a:schemeClr val="tx1"/>
                </a:solidFill>
                <a:latin typeface="Calibri" panose="020F0502020204030204" pitchFamily="34" charset="0"/>
              </a:defRPr>
            </a:lvl2pPr>
            <a:lvl3pPr marL="1165225" indent="-231775">
              <a:spcBef>
                <a:spcPct val="30000"/>
              </a:spcBef>
              <a:defRPr sz="1200">
                <a:solidFill>
                  <a:schemeClr val="tx1"/>
                </a:solidFill>
                <a:latin typeface="Calibri" panose="020F0502020204030204" pitchFamily="34" charset="0"/>
              </a:defRPr>
            </a:lvl3pPr>
            <a:lvl4pPr marL="1631950" indent="-231775">
              <a:spcBef>
                <a:spcPct val="30000"/>
              </a:spcBef>
              <a:defRPr sz="1200">
                <a:solidFill>
                  <a:schemeClr val="tx1"/>
                </a:solidFill>
                <a:latin typeface="Calibri" panose="020F0502020204030204" pitchFamily="34" charset="0"/>
              </a:defRPr>
            </a:lvl4pPr>
            <a:lvl5pPr marL="2098675" indent="-231775">
              <a:spcBef>
                <a:spcPct val="30000"/>
              </a:spcBef>
              <a:defRPr sz="1200">
                <a:solidFill>
                  <a:schemeClr val="tx1"/>
                </a:solidFill>
                <a:latin typeface="Calibri" panose="020F0502020204030204" pitchFamily="34" charset="0"/>
              </a:defRPr>
            </a:lvl5pPr>
            <a:lvl6pPr marL="2555875" indent="-231775" eaLnBrk="0" fontAlgn="base" hangingPunct="0">
              <a:spcBef>
                <a:spcPct val="30000"/>
              </a:spcBef>
              <a:spcAft>
                <a:spcPct val="0"/>
              </a:spcAft>
              <a:defRPr sz="1200">
                <a:solidFill>
                  <a:schemeClr val="tx1"/>
                </a:solidFill>
                <a:latin typeface="Calibri" panose="020F0502020204030204" pitchFamily="34" charset="0"/>
              </a:defRPr>
            </a:lvl6pPr>
            <a:lvl7pPr marL="3013075" indent="-231775" eaLnBrk="0" fontAlgn="base" hangingPunct="0">
              <a:spcBef>
                <a:spcPct val="30000"/>
              </a:spcBef>
              <a:spcAft>
                <a:spcPct val="0"/>
              </a:spcAft>
              <a:defRPr sz="1200">
                <a:solidFill>
                  <a:schemeClr val="tx1"/>
                </a:solidFill>
                <a:latin typeface="Calibri" panose="020F0502020204030204" pitchFamily="34" charset="0"/>
              </a:defRPr>
            </a:lvl7pPr>
            <a:lvl8pPr marL="3470275" indent="-231775" eaLnBrk="0" fontAlgn="base" hangingPunct="0">
              <a:spcBef>
                <a:spcPct val="30000"/>
              </a:spcBef>
              <a:spcAft>
                <a:spcPct val="0"/>
              </a:spcAft>
              <a:defRPr sz="1200">
                <a:solidFill>
                  <a:schemeClr val="tx1"/>
                </a:solidFill>
                <a:latin typeface="Calibri" panose="020F0502020204030204" pitchFamily="34" charset="0"/>
              </a:defRPr>
            </a:lvl8pPr>
            <a:lvl9pPr marL="3927475" indent="-2317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8220E2D-34A9-4297-B2E7-55A4B55E7CEA}" type="slidenum">
              <a:rPr lang="en-US" altLang="en-US" smtClean="0">
                <a:ea typeface="MS PGothic" panose="020B0600070205080204" pitchFamily="34" charset="-128"/>
              </a:rPr>
              <a:pPr>
                <a:spcBef>
                  <a:spcPct val="0"/>
                </a:spcBef>
              </a:pPr>
              <a:t>8</a:t>
            </a:fld>
            <a:endParaRPr lang="en-US" altLang="en-US">
              <a:ea typeface="MS PGothic" panose="020B0600070205080204" pitchFamily="34" charset="-128"/>
            </a:endParaRPr>
          </a:p>
        </p:txBody>
      </p:sp>
    </p:spTree>
    <p:extLst>
      <p:ext uri="{BB962C8B-B14F-4D97-AF65-F5344CB8AC3E}">
        <p14:creationId xmlns:p14="http://schemas.microsoft.com/office/powerpoint/2010/main" val="9406075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59A1A24B-42C5-49D4-886F-991895D5DFB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a:extLst>
              <a:ext uri="{FF2B5EF4-FFF2-40B4-BE49-F238E27FC236}">
                <a16:creationId xmlns:a16="http://schemas.microsoft.com/office/drawing/2014/main" id="{497F8D03-0B24-4AC6-B997-AEB896CA8F7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Advancement is so flexible in Cub Scouting that, with guidance, most Cub Scouts with disabilities can complete the requirements as they’re written. So most of the time, alternatives are not necessary. The standard, of course, is, “Has he/she done his/her best?” It may take the Scout longer to attempt requirements and demonstrate their best, but their accomplishments will be rewarding—to the Scout, his/her parents, and his/her leaders. And perhaps even more rewarding because of the extra effort needed.</a:t>
            </a:r>
          </a:p>
          <a:p>
            <a:r>
              <a:rPr lang="en-US" altLang="en-US" dirty="0"/>
              <a:t> </a:t>
            </a:r>
          </a:p>
          <a:p>
            <a:r>
              <a:rPr lang="en-US" altLang="en-US" dirty="0"/>
              <a:t>Cubmasters and pack committees may work together to determine appropriate substitutions that are consistent with the Cub Scout showing they can “do their best.” For example, elective requirements could take the place of those required. Or in consultation with parents, other minor adjustments representing similar challenges could be made. Where more than this will be required for a youth to advance, then application must be made for alternative requirements. We’ll get into how that works in a moment.</a:t>
            </a:r>
          </a:p>
        </p:txBody>
      </p:sp>
      <p:sp>
        <p:nvSpPr>
          <p:cNvPr id="21508" name="Slide Number Placeholder 3">
            <a:extLst>
              <a:ext uri="{FF2B5EF4-FFF2-40B4-BE49-F238E27FC236}">
                <a16:creationId xmlns:a16="http://schemas.microsoft.com/office/drawing/2014/main" id="{88EEA3A5-FC39-4B31-9418-C878EFE3BA3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7238" indent="-290513">
              <a:spcBef>
                <a:spcPct val="30000"/>
              </a:spcBef>
              <a:defRPr sz="1200">
                <a:solidFill>
                  <a:schemeClr val="tx1"/>
                </a:solidFill>
                <a:latin typeface="Calibri" panose="020F0502020204030204" pitchFamily="34" charset="0"/>
              </a:defRPr>
            </a:lvl2pPr>
            <a:lvl3pPr marL="1165225" indent="-231775">
              <a:spcBef>
                <a:spcPct val="30000"/>
              </a:spcBef>
              <a:defRPr sz="1200">
                <a:solidFill>
                  <a:schemeClr val="tx1"/>
                </a:solidFill>
                <a:latin typeface="Calibri" panose="020F0502020204030204" pitchFamily="34" charset="0"/>
              </a:defRPr>
            </a:lvl3pPr>
            <a:lvl4pPr marL="1631950" indent="-231775">
              <a:spcBef>
                <a:spcPct val="30000"/>
              </a:spcBef>
              <a:defRPr sz="1200">
                <a:solidFill>
                  <a:schemeClr val="tx1"/>
                </a:solidFill>
                <a:latin typeface="Calibri" panose="020F0502020204030204" pitchFamily="34" charset="0"/>
              </a:defRPr>
            </a:lvl4pPr>
            <a:lvl5pPr marL="2098675" indent="-231775">
              <a:spcBef>
                <a:spcPct val="30000"/>
              </a:spcBef>
              <a:defRPr sz="1200">
                <a:solidFill>
                  <a:schemeClr val="tx1"/>
                </a:solidFill>
                <a:latin typeface="Calibri" panose="020F0502020204030204" pitchFamily="34" charset="0"/>
              </a:defRPr>
            </a:lvl5pPr>
            <a:lvl6pPr marL="2555875" indent="-231775" eaLnBrk="0" fontAlgn="base" hangingPunct="0">
              <a:spcBef>
                <a:spcPct val="30000"/>
              </a:spcBef>
              <a:spcAft>
                <a:spcPct val="0"/>
              </a:spcAft>
              <a:defRPr sz="1200">
                <a:solidFill>
                  <a:schemeClr val="tx1"/>
                </a:solidFill>
                <a:latin typeface="Calibri" panose="020F0502020204030204" pitchFamily="34" charset="0"/>
              </a:defRPr>
            </a:lvl6pPr>
            <a:lvl7pPr marL="3013075" indent="-231775" eaLnBrk="0" fontAlgn="base" hangingPunct="0">
              <a:spcBef>
                <a:spcPct val="30000"/>
              </a:spcBef>
              <a:spcAft>
                <a:spcPct val="0"/>
              </a:spcAft>
              <a:defRPr sz="1200">
                <a:solidFill>
                  <a:schemeClr val="tx1"/>
                </a:solidFill>
                <a:latin typeface="Calibri" panose="020F0502020204030204" pitchFamily="34" charset="0"/>
              </a:defRPr>
            </a:lvl7pPr>
            <a:lvl8pPr marL="3470275" indent="-231775" eaLnBrk="0" fontAlgn="base" hangingPunct="0">
              <a:spcBef>
                <a:spcPct val="30000"/>
              </a:spcBef>
              <a:spcAft>
                <a:spcPct val="0"/>
              </a:spcAft>
              <a:defRPr sz="1200">
                <a:solidFill>
                  <a:schemeClr val="tx1"/>
                </a:solidFill>
                <a:latin typeface="Calibri" panose="020F0502020204030204" pitchFamily="34" charset="0"/>
              </a:defRPr>
            </a:lvl8pPr>
            <a:lvl9pPr marL="3927475" indent="-2317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5958F16-A42E-4D00-98D8-1273BF6697FE}" type="slidenum">
              <a:rPr lang="en-US" altLang="en-US" smtClean="0">
                <a:latin typeface="Arial" panose="020B0604020202020204" pitchFamily="34" charset="0"/>
                <a:ea typeface="MS PGothic" panose="020B0600070205080204" pitchFamily="34" charset="-128"/>
              </a:rPr>
              <a:pPr>
                <a:spcBef>
                  <a:spcPct val="0"/>
                </a:spcBef>
              </a:pPr>
              <a:t>9</a:t>
            </a:fld>
            <a:endParaRPr lang="en-US" altLang="en-US">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35610229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A52A0563-96D4-42DA-8937-A3EF65E53F3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7F7B78AB-EB9F-4A15-B962-9427C019540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Boy Scouts and Varsity Scouts are expected to meet the requirements exactly as they are stated. There is no provision for simply doing one’s best, as there is in Cub Scouting. This means that some Scouts with special needs are only going to go as far as their abilities will take them. </a:t>
            </a:r>
          </a:p>
          <a:p>
            <a:endParaRPr lang="en-US" altLang="en-US"/>
          </a:p>
          <a:p>
            <a:r>
              <a:rPr lang="en-US" altLang="en-US"/>
              <a:t>It is important, though, that we don’t read into requirements what isn’t there. For example, if a requirement says something must be written, it could be “written” into a computer; or even spoken, recorded, and transcribed by someone else. If we say something must be discussed, it could be discussed through a parent who has learned to understand a son whose speech is not as clear as yours and mine. If you have questions be sure to ask them at disabilities.awareness@scouting.org.</a:t>
            </a:r>
          </a:p>
          <a:p>
            <a:r>
              <a:rPr lang="en-US" altLang="en-US"/>
              <a:t> </a:t>
            </a:r>
          </a:p>
          <a:p>
            <a:r>
              <a:rPr lang="en-US" altLang="en-US"/>
              <a:t>The Sea Scout rank and Venturing advancement award requirements—unless otherwise stated in official BSA literature—must also be fulfilled as written. But one may apply for alternative requirements in those programs, too.</a:t>
            </a:r>
          </a:p>
        </p:txBody>
      </p:sp>
      <p:sp>
        <p:nvSpPr>
          <p:cNvPr id="23556" name="Slide Number Placeholder 3">
            <a:extLst>
              <a:ext uri="{FF2B5EF4-FFF2-40B4-BE49-F238E27FC236}">
                <a16:creationId xmlns:a16="http://schemas.microsoft.com/office/drawing/2014/main" id="{06896CBB-09D0-4BF7-98F3-AB9A6DF9CCD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7238" indent="-290513">
              <a:spcBef>
                <a:spcPct val="30000"/>
              </a:spcBef>
              <a:defRPr sz="1200">
                <a:solidFill>
                  <a:schemeClr val="tx1"/>
                </a:solidFill>
                <a:latin typeface="Calibri" panose="020F0502020204030204" pitchFamily="34" charset="0"/>
              </a:defRPr>
            </a:lvl2pPr>
            <a:lvl3pPr marL="1165225" indent="-231775">
              <a:spcBef>
                <a:spcPct val="30000"/>
              </a:spcBef>
              <a:defRPr sz="1200">
                <a:solidFill>
                  <a:schemeClr val="tx1"/>
                </a:solidFill>
                <a:latin typeface="Calibri" panose="020F0502020204030204" pitchFamily="34" charset="0"/>
              </a:defRPr>
            </a:lvl3pPr>
            <a:lvl4pPr marL="1631950" indent="-231775">
              <a:spcBef>
                <a:spcPct val="30000"/>
              </a:spcBef>
              <a:defRPr sz="1200">
                <a:solidFill>
                  <a:schemeClr val="tx1"/>
                </a:solidFill>
                <a:latin typeface="Calibri" panose="020F0502020204030204" pitchFamily="34" charset="0"/>
              </a:defRPr>
            </a:lvl4pPr>
            <a:lvl5pPr marL="2098675" indent="-231775">
              <a:spcBef>
                <a:spcPct val="30000"/>
              </a:spcBef>
              <a:defRPr sz="1200">
                <a:solidFill>
                  <a:schemeClr val="tx1"/>
                </a:solidFill>
                <a:latin typeface="Calibri" panose="020F0502020204030204" pitchFamily="34" charset="0"/>
              </a:defRPr>
            </a:lvl5pPr>
            <a:lvl6pPr marL="2555875" indent="-231775" eaLnBrk="0" fontAlgn="base" hangingPunct="0">
              <a:spcBef>
                <a:spcPct val="30000"/>
              </a:spcBef>
              <a:spcAft>
                <a:spcPct val="0"/>
              </a:spcAft>
              <a:defRPr sz="1200">
                <a:solidFill>
                  <a:schemeClr val="tx1"/>
                </a:solidFill>
                <a:latin typeface="Calibri" panose="020F0502020204030204" pitchFamily="34" charset="0"/>
              </a:defRPr>
            </a:lvl6pPr>
            <a:lvl7pPr marL="3013075" indent="-231775" eaLnBrk="0" fontAlgn="base" hangingPunct="0">
              <a:spcBef>
                <a:spcPct val="30000"/>
              </a:spcBef>
              <a:spcAft>
                <a:spcPct val="0"/>
              </a:spcAft>
              <a:defRPr sz="1200">
                <a:solidFill>
                  <a:schemeClr val="tx1"/>
                </a:solidFill>
                <a:latin typeface="Calibri" panose="020F0502020204030204" pitchFamily="34" charset="0"/>
              </a:defRPr>
            </a:lvl7pPr>
            <a:lvl8pPr marL="3470275" indent="-231775" eaLnBrk="0" fontAlgn="base" hangingPunct="0">
              <a:spcBef>
                <a:spcPct val="30000"/>
              </a:spcBef>
              <a:spcAft>
                <a:spcPct val="0"/>
              </a:spcAft>
              <a:defRPr sz="1200">
                <a:solidFill>
                  <a:schemeClr val="tx1"/>
                </a:solidFill>
                <a:latin typeface="Calibri" panose="020F0502020204030204" pitchFamily="34" charset="0"/>
              </a:defRPr>
            </a:lvl8pPr>
            <a:lvl9pPr marL="3927475" indent="-2317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49A09A5-2142-4224-8E74-0EEF5B399870}" type="slidenum">
              <a:rPr lang="en-US" altLang="en-US" smtClean="0">
                <a:latin typeface="Arial" panose="020B0604020202020204" pitchFamily="34" charset="0"/>
                <a:ea typeface="MS PGothic" panose="020B0600070205080204" pitchFamily="34" charset="-128"/>
              </a:rPr>
              <a:pPr>
                <a:spcBef>
                  <a:spcPct val="0"/>
                </a:spcBef>
              </a:pPr>
              <a:t>10</a:t>
            </a:fld>
            <a:endParaRPr lang="en-US" altLang="en-US">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22522058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F9EF9A55-22B2-4643-A6B7-B54B22B962F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a:extLst>
              <a:ext uri="{FF2B5EF4-FFF2-40B4-BE49-F238E27FC236}">
                <a16:creationId xmlns:a16="http://schemas.microsoft.com/office/drawing/2014/main" id="{777CEB7C-9614-4ACC-B635-6CEE498D73C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This chart shows the process for determining if an alternative requirement for Boy Scout advancement is needed, and then developing the alternative and approving it for implementation.</a:t>
            </a:r>
          </a:p>
          <a:p>
            <a:r>
              <a:rPr lang="en-US" altLang="en-US"/>
              <a:t> </a:t>
            </a:r>
          </a:p>
          <a:p>
            <a:r>
              <a:rPr lang="en-US" altLang="en-US"/>
              <a:t>In crafting an alternative requirement, the Scout, parent or guardian, and the leader should collaborate to determine what might offer the same kind of challenge. This is important; an alternative requirement must be as challenging for the Scout with special needs as the one that it replaces is for typical Scouts.</a:t>
            </a:r>
          </a:p>
          <a:p>
            <a:r>
              <a:rPr lang="en-US" altLang="en-US"/>
              <a:t> </a:t>
            </a:r>
          </a:p>
          <a:p>
            <a:r>
              <a:rPr lang="en-US" altLang="en-US"/>
              <a:t>Bear in mind that alternative requirements must be approved by the council advancement committee.</a:t>
            </a:r>
          </a:p>
          <a:p>
            <a:r>
              <a:rPr lang="en-US" altLang="en-US"/>
              <a:t> </a:t>
            </a:r>
          </a:p>
          <a:p>
            <a:r>
              <a:rPr lang="en-US" altLang="en-US"/>
              <a:t>Scouts must not use alternative requirements until after they have been approved.</a:t>
            </a:r>
          </a:p>
          <a:p>
            <a:r>
              <a:rPr lang="en-US" altLang="en-US"/>
              <a:t> </a:t>
            </a:r>
          </a:p>
          <a:p>
            <a:r>
              <a:rPr lang="en-US" altLang="en-US"/>
              <a:t>Alternative requirements follow the procedures in the </a:t>
            </a:r>
            <a:r>
              <a:rPr lang="en-US" altLang="en-US" i="1"/>
              <a:t>Guide to Advancement</a:t>
            </a:r>
            <a:r>
              <a:rPr lang="en-US" altLang="en-US"/>
              <a:t>, topics 10.2.2.1 and 10.2.2.2.</a:t>
            </a:r>
          </a:p>
        </p:txBody>
      </p:sp>
      <p:sp>
        <p:nvSpPr>
          <p:cNvPr id="25604" name="Slide Number Placeholder 3">
            <a:extLst>
              <a:ext uri="{FF2B5EF4-FFF2-40B4-BE49-F238E27FC236}">
                <a16:creationId xmlns:a16="http://schemas.microsoft.com/office/drawing/2014/main" id="{1DD77624-9A4F-40ED-95A7-8EBADE0E888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7238" indent="-290513">
              <a:spcBef>
                <a:spcPct val="30000"/>
              </a:spcBef>
              <a:defRPr sz="1200">
                <a:solidFill>
                  <a:schemeClr val="tx1"/>
                </a:solidFill>
                <a:latin typeface="Calibri" panose="020F0502020204030204" pitchFamily="34" charset="0"/>
              </a:defRPr>
            </a:lvl2pPr>
            <a:lvl3pPr marL="1165225" indent="-231775">
              <a:spcBef>
                <a:spcPct val="30000"/>
              </a:spcBef>
              <a:defRPr sz="1200">
                <a:solidFill>
                  <a:schemeClr val="tx1"/>
                </a:solidFill>
                <a:latin typeface="Calibri" panose="020F0502020204030204" pitchFamily="34" charset="0"/>
              </a:defRPr>
            </a:lvl3pPr>
            <a:lvl4pPr marL="1631950" indent="-231775">
              <a:spcBef>
                <a:spcPct val="30000"/>
              </a:spcBef>
              <a:defRPr sz="1200">
                <a:solidFill>
                  <a:schemeClr val="tx1"/>
                </a:solidFill>
                <a:latin typeface="Calibri" panose="020F0502020204030204" pitchFamily="34" charset="0"/>
              </a:defRPr>
            </a:lvl4pPr>
            <a:lvl5pPr marL="2098675" indent="-231775">
              <a:spcBef>
                <a:spcPct val="30000"/>
              </a:spcBef>
              <a:defRPr sz="1200">
                <a:solidFill>
                  <a:schemeClr val="tx1"/>
                </a:solidFill>
                <a:latin typeface="Calibri" panose="020F0502020204030204" pitchFamily="34" charset="0"/>
              </a:defRPr>
            </a:lvl5pPr>
            <a:lvl6pPr marL="2555875" indent="-231775" eaLnBrk="0" fontAlgn="base" hangingPunct="0">
              <a:spcBef>
                <a:spcPct val="30000"/>
              </a:spcBef>
              <a:spcAft>
                <a:spcPct val="0"/>
              </a:spcAft>
              <a:defRPr sz="1200">
                <a:solidFill>
                  <a:schemeClr val="tx1"/>
                </a:solidFill>
                <a:latin typeface="Calibri" panose="020F0502020204030204" pitchFamily="34" charset="0"/>
              </a:defRPr>
            </a:lvl6pPr>
            <a:lvl7pPr marL="3013075" indent="-231775" eaLnBrk="0" fontAlgn="base" hangingPunct="0">
              <a:spcBef>
                <a:spcPct val="30000"/>
              </a:spcBef>
              <a:spcAft>
                <a:spcPct val="0"/>
              </a:spcAft>
              <a:defRPr sz="1200">
                <a:solidFill>
                  <a:schemeClr val="tx1"/>
                </a:solidFill>
                <a:latin typeface="Calibri" panose="020F0502020204030204" pitchFamily="34" charset="0"/>
              </a:defRPr>
            </a:lvl7pPr>
            <a:lvl8pPr marL="3470275" indent="-231775" eaLnBrk="0" fontAlgn="base" hangingPunct="0">
              <a:spcBef>
                <a:spcPct val="30000"/>
              </a:spcBef>
              <a:spcAft>
                <a:spcPct val="0"/>
              </a:spcAft>
              <a:defRPr sz="1200">
                <a:solidFill>
                  <a:schemeClr val="tx1"/>
                </a:solidFill>
                <a:latin typeface="Calibri" panose="020F0502020204030204" pitchFamily="34" charset="0"/>
              </a:defRPr>
            </a:lvl8pPr>
            <a:lvl9pPr marL="3927475" indent="-2317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E1662F9-D7F5-4D53-9F9B-EE294649FC9D}" type="slidenum">
              <a:rPr lang="en-US" altLang="en-US" smtClean="0">
                <a:latin typeface="Arial" panose="020B0604020202020204" pitchFamily="34" charset="0"/>
                <a:ea typeface="MS PGothic" panose="020B0600070205080204" pitchFamily="34" charset="-128"/>
              </a:rPr>
              <a:pPr>
                <a:spcBef>
                  <a:spcPct val="0"/>
                </a:spcBef>
              </a:pPr>
              <a:t>11</a:t>
            </a:fld>
            <a:endParaRPr lang="en-US" altLang="en-US">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26292672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B36CF1B7-C593-4377-94A4-C047C885BF4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0A660859-4457-4AC2-BCF4-F85CACF9FFF8}"/>
              </a:ext>
            </a:extLst>
          </p:cNvPr>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92500" lnSpcReduction="10000"/>
          </a:bodyPr>
          <a:lstStyle/>
          <a:p>
            <a:pPr>
              <a:defRPr/>
            </a:pPr>
            <a:r>
              <a:rPr lang="en-US" altLang="en-US" dirty="0"/>
              <a:t>Approval for alternatives to the merit badges required for the Eagle Scout rank follow the procedures in the </a:t>
            </a:r>
            <a:r>
              <a:rPr lang="en-US" altLang="en-US" i="1" dirty="0"/>
              <a:t>Guide to Advancement</a:t>
            </a:r>
            <a:r>
              <a:rPr lang="en-US" altLang="en-US" dirty="0"/>
              <a:t>, topic 10.2.2.3.</a:t>
            </a:r>
          </a:p>
          <a:p>
            <a:pPr>
              <a:defRPr/>
            </a:pPr>
            <a:r>
              <a:rPr lang="en-US" altLang="en-US" dirty="0"/>
              <a:t> </a:t>
            </a:r>
          </a:p>
          <a:p>
            <a:pPr>
              <a:defRPr/>
            </a:pPr>
            <a:r>
              <a:rPr lang="en-US" altLang="en-US" dirty="0"/>
              <a:t>The process is essentially the same as for alternative rank requirements, but there is a form to use, called the “Application for Alternative Eagle Scout Rank Merit Badges,” No. 712-530. It can be found at </a:t>
            </a:r>
            <a:r>
              <a:rPr lang="en-US" altLang="en-US" u="sng" dirty="0"/>
              <a:t>http://www.scouting.org/filestore/pdf/512-730.pdf</a:t>
            </a:r>
            <a:r>
              <a:rPr lang="en-US" altLang="en-US" dirty="0"/>
              <a:t>.</a:t>
            </a:r>
          </a:p>
          <a:p>
            <a:pPr>
              <a:defRPr/>
            </a:pPr>
            <a:r>
              <a:rPr lang="en-US" altLang="en-US" dirty="0"/>
              <a:t> </a:t>
            </a:r>
          </a:p>
          <a:p>
            <a:pPr>
              <a:defRPr/>
            </a:pPr>
            <a:r>
              <a:rPr lang="en-US" altLang="en-US" dirty="0"/>
              <a:t>The most important point in considering</a:t>
            </a:r>
            <a:r>
              <a:rPr lang="en-US" altLang="en-US" b="1" dirty="0"/>
              <a:t> </a:t>
            </a:r>
            <a:r>
              <a:rPr lang="en-US" altLang="en-US" dirty="0"/>
              <a:t>alternative merit badges is that we are not permitted to modify requirements </a:t>
            </a:r>
            <a:r>
              <a:rPr lang="en-US" altLang="en-US" i="1" dirty="0"/>
              <a:t>within</a:t>
            </a:r>
            <a:r>
              <a:rPr lang="en-US" altLang="en-US" dirty="0"/>
              <a:t> a badge. All requirements for any one badge must be fulfilled as written. If a Scout with special needs is not able to meet one or more requirements of a badge that is required for Eagle, the Scout may submit an application to work on another badge that presents the same kind of challenge.</a:t>
            </a:r>
          </a:p>
          <a:p>
            <a:pPr>
              <a:defRPr/>
            </a:pPr>
            <a:r>
              <a:rPr lang="en-US" altLang="en-US" dirty="0"/>
              <a:t> </a:t>
            </a:r>
          </a:p>
          <a:p>
            <a:pPr>
              <a:defRPr/>
            </a:pPr>
            <a:r>
              <a:rPr lang="en-US" altLang="en-US" dirty="0"/>
              <a:t>Note that an application for alternative Eagle Scout rank merit badges must not be approved until after the Scout has completed all those required merit badges that the Scout is able to earn. This is because the same form is used not only for Scouts who are permanently disabled, but also for Scouts who have temporary disabilities—for example, from an injury. Some youth may improve and be able to earn a badge that was previously thought to be impossible. We want all the required merit badges that can be earned, to be earned first, and then Scouts may begin to work on alternative merit badges.</a:t>
            </a:r>
          </a:p>
          <a:p>
            <a:pPr>
              <a:defRPr/>
            </a:pPr>
            <a:r>
              <a:rPr lang="en-US" altLang="en-US" dirty="0"/>
              <a:t> </a:t>
            </a:r>
          </a:p>
          <a:p>
            <a:pPr>
              <a:defRPr/>
            </a:pPr>
            <a:r>
              <a:rPr lang="en-US" altLang="en-US" dirty="0"/>
              <a:t>Remember, that any alternative merit badge must be as challenging for the youth with special needs as the merit badge being replaced is for other Scouts.</a:t>
            </a:r>
          </a:p>
          <a:p>
            <a:pPr>
              <a:defRPr/>
            </a:pPr>
            <a:r>
              <a:rPr lang="en-US" altLang="en-US" dirty="0"/>
              <a:t> </a:t>
            </a:r>
          </a:p>
          <a:p>
            <a:pPr>
              <a:defRPr/>
            </a:pPr>
            <a:r>
              <a:rPr lang="en-US" altLang="en-US" dirty="0"/>
              <a:t>Scouts are not permitted to use merit badges they have already earned as alternatives Eagle-required merit badges.</a:t>
            </a:r>
          </a:p>
        </p:txBody>
      </p:sp>
      <p:sp>
        <p:nvSpPr>
          <p:cNvPr id="27652" name="Slide Number Placeholder 3">
            <a:extLst>
              <a:ext uri="{FF2B5EF4-FFF2-40B4-BE49-F238E27FC236}">
                <a16:creationId xmlns:a16="http://schemas.microsoft.com/office/drawing/2014/main" id="{B1D33160-E399-4A70-8816-3FED650D6F3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7238" indent="-290513">
              <a:spcBef>
                <a:spcPct val="30000"/>
              </a:spcBef>
              <a:defRPr sz="1200">
                <a:solidFill>
                  <a:schemeClr val="tx1"/>
                </a:solidFill>
                <a:latin typeface="Calibri" panose="020F0502020204030204" pitchFamily="34" charset="0"/>
              </a:defRPr>
            </a:lvl2pPr>
            <a:lvl3pPr marL="1165225" indent="-231775">
              <a:spcBef>
                <a:spcPct val="30000"/>
              </a:spcBef>
              <a:defRPr sz="1200">
                <a:solidFill>
                  <a:schemeClr val="tx1"/>
                </a:solidFill>
                <a:latin typeface="Calibri" panose="020F0502020204030204" pitchFamily="34" charset="0"/>
              </a:defRPr>
            </a:lvl3pPr>
            <a:lvl4pPr marL="1631950" indent="-231775">
              <a:spcBef>
                <a:spcPct val="30000"/>
              </a:spcBef>
              <a:defRPr sz="1200">
                <a:solidFill>
                  <a:schemeClr val="tx1"/>
                </a:solidFill>
                <a:latin typeface="Calibri" panose="020F0502020204030204" pitchFamily="34" charset="0"/>
              </a:defRPr>
            </a:lvl4pPr>
            <a:lvl5pPr marL="2098675" indent="-231775">
              <a:spcBef>
                <a:spcPct val="30000"/>
              </a:spcBef>
              <a:defRPr sz="1200">
                <a:solidFill>
                  <a:schemeClr val="tx1"/>
                </a:solidFill>
                <a:latin typeface="Calibri" panose="020F0502020204030204" pitchFamily="34" charset="0"/>
              </a:defRPr>
            </a:lvl5pPr>
            <a:lvl6pPr marL="2555875" indent="-231775" eaLnBrk="0" fontAlgn="base" hangingPunct="0">
              <a:spcBef>
                <a:spcPct val="30000"/>
              </a:spcBef>
              <a:spcAft>
                <a:spcPct val="0"/>
              </a:spcAft>
              <a:defRPr sz="1200">
                <a:solidFill>
                  <a:schemeClr val="tx1"/>
                </a:solidFill>
                <a:latin typeface="Calibri" panose="020F0502020204030204" pitchFamily="34" charset="0"/>
              </a:defRPr>
            </a:lvl6pPr>
            <a:lvl7pPr marL="3013075" indent="-231775" eaLnBrk="0" fontAlgn="base" hangingPunct="0">
              <a:spcBef>
                <a:spcPct val="30000"/>
              </a:spcBef>
              <a:spcAft>
                <a:spcPct val="0"/>
              </a:spcAft>
              <a:defRPr sz="1200">
                <a:solidFill>
                  <a:schemeClr val="tx1"/>
                </a:solidFill>
                <a:latin typeface="Calibri" panose="020F0502020204030204" pitchFamily="34" charset="0"/>
              </a:defRPr>
            </a:lvl7pPr>
            <a:lvl8pPr marL="3470275" indent="-231775" eaLnBrk="0" fontAlgn="base" hangingPunct="0">
              <a:spcBef>
                <a:spcPct val="30000"/>
              </a:spcBef>
              <a:spcAft>
                <a:spcPct val="0"/>
              </a:spcAft>
              <a:defRPr sz="1200">
                <a:solidFill>
                  <a:schemeClr val="tx1"/>
                </a:solidFill>
                <a:latin typeface="Calibri" panose="020F0502020204030204" pitchFamily="34" charset="0"/>
              </a:defRPr>
            </a:lvl8pPr>
            <a:lvl9pPr marL="3927475" indent="-2317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A161876-5D62-4695-BA13-5B445C28C88C}" type="slidenum">
              <a:rPr lang="en-US" altLang="en-US" smtClean="0">
                <a:latin typeface="Arial" panose="020B0604020202020204" pitchFamily="34" charset="0"/>
                <a:ea typeface="MS PGothic" panose="020B0600070205080204" pitchFamily="34" charset="-128"/>
              </a:rPr>
              <a:pPr>
                <a:spcBef>
                  <a:spcPct val="0"/>
                </a:spcBef>
              </a:pPr>
              <a:t>12</a:t>
            </a:fld>
            <a:endParaRPr lang="en-US" altLang="en-US">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36020761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B0EEE77C-007B-4C3A-B162-6FAEA9BAC1D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56C81ED5-21A3-4556-9259-DAA3DBEAA9E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a:t>
            </a:r>
            <a:r>
              <a:rPr lang="en-US" altLang="en-US" i="1" dirty="0"/>
              <a:t>Guide to Advancement</a:t>
            </a:r>
            <a:r>
              <a:rPr lang="en-US" altLang="en-US" dirty="0"/>
              <a:t>, in topic 10.2.2.0,</a:t>
            </a:r>
            <a:r>
              <a:rPr lang="en-US" altLang="en-US" i="1" dirty="0"/>
              <a:t> </a:t>
            </a:r>
            <a:r>
              <a:rPr lang="en-US" altLang="en-US" dirty="0"/>
              <a:t>provides the guidance for boards of review for youth who have special needs or disabilities.</a:t>
            </a:r>
          </a:p>
          <a:p>
            <a:r>
              <a:rPr lang="en-US" altLang="en-US" i="1" dirty="0"/>
              <a:t> </a:t>
            </a:r>
            <a:endParaRPr lang="en-US" altLang="en-US" dirty="0"/>
          </a:p>
          <a:p>
            <a:r>
              <a:rPr lang="en-US" altLang="en-US" dirty="0"/>
              <a:t>Most importantly, it is permissible to allow parents and unit leaders to assume different roles in these boards of review. They most likely know these Scouts best, and they can help by prompting the Scout, and assisting by rephrasing questions from the board so candidates are better able to understand and respond. They can also bear witness to the Scout’s work on requirements and to the youth’s Scout spirit.</a:t>
            </a:r>
          </a:p>
          <a:p>
            <a:r>
              <a:rPr lang="en-US" altLang="en-US" dirty="0"/>
              <a:t> </a:t>
            </a:r>
          </a:p>
          <a:p>
            <a:r>
              <a:rPr lang="en-US" altLang="en-US" dirty="0"/>
              <a:t>It would also be wise for a board of review chair to reach out in advance to the Scout’s parent or caregiver. The more that can be learned about the candidate and their abilities, the easier it will be to create a positive, meaningful, and memorable experience.</a:t>
            </a:r>
          </a:p>
        </p:txBody>
      </p:sp>
      <p:sp>
        <p:nvSpPr>
          <p:cNvPr id="29700" name="Slide Number Placeholder 3">
            <a:extLst>
              <a:ext uri="{FF2B5EF4-FFF2-40B4-BE49-F238E27FC236}">
                <a16:creationId xmlns:a16="http://schemas.microsoft.com/office/drawing/2014/main" id="{D9A4E57D-85DF-4198-9CD8-0BFFE486C98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7238" indent="-290513">
              <a:spcBef>
                <a:spcPct val="30000"/>
              </a:spcBef>
              <a:defRPr sz="1200">
                <a:solidFill>
                  <a:schemeClr val="tx1"/>
                </a:solidFill>
                <a:latin typeface="Calibri" panose="020F0502020204030204" pitchFamily="34" charset="0"/>
              </a:defRPr>
            </a:lvl2pPr>
            <a:lvl3pPr marL="1165225" indent="-231775">
              <a:spcBef>
                <a:spcPct val="30000"/>
              </a:spcBef>
              <a:defRPr sz="1200">
                <a:solidFill>
                  <a:schemeClr val="tx1"/>
                </a:solidFill>
                <a:latin typeface="Calibri" panose="020F0502020204030204" pitchFamily="34" charset="0"/>
              </a:defRPr>
            </a:lvl3pPr>
            <a:lvl4pPr marL="1631950" indent="-231775">
              <a:spcBef>
                <a:spcPct val="30000"/>
              </a:spcBef>
              <a:defRPr sz="1200">
                <a:solidFill>
                  <a:schemeClr val="tx1"/>
                </a:solidFill>
                <a:latin typeface="Calibri" panose="020F0502020204030204" pitchFamily="34" charset="0"/>
              </a:defRPr>
            </a:lvl4pPr>
            <a:lvl5pPr marL="2098675" indent="-231775">
              <a:spcBef>
                <a:spcPct val="30000"/>
              </a:spcBef>
              <a:defRPr sz="1200">
                <a:solidFill>
                  <a:schemeClr val="tx1"/>
                </a:solidFill>
                <a:latin typeface="Calibri" panose="020F0502020204030204" pitchFamily="34" charset="0"/>
              </a:defRPr>
            </a:lvl5pPr>
            <a:lvl6pPr marL="2555875" indent="-231775" eaLnBrk="0" fontAlgn="base" hangingPunct="0">
              <a:spcBef>
                <a:spcPct val="30000"/>
              </a:spcBef>
              <a:spcAft>
                <a:spcPct val="0"/>
              </a:spcAft>
              <a:defRPr sz="1200">
                <a:solidFill>
                  <a:schemeClr val="tx1"/>
                </a:solidFill>
                <a:latin typeface="Calibri" panose="020F0502020204030204" pitchFamily="34" charset="0"/>
              </a:defRPr>
            </a:lvl6pPr>
            <a:lvl7pPr marL="3013075" indent="-231775" eaLnBrk="0" fontAlgn="base" hangingPunct="0">
              <a:spcBef>
                <a:spcPct val="30000"/>
              </a:spcBef>
              <a:spcAft>
                <a:spcPct val="0"/>
              </a:spcAft>
              <a:defRPr sz="1200">
                <a:solidFill>
                  <a:schemeClr val="tx1"/>
                </a:solidFill>
                <a:latin typeface="Calibri" panose="020F0502020204030204" pitchFamily="34" charset="0"/>
              </a:defRPr>
            </a:lvl7pPr>
            <a:lvl8pPr marL="3470275" indent="-231775" eaLnBrk="0" fontAlgn="base" hangingPunct="0">
              <a:spcBef>
                <a:spcPct val="30000"/>
              </a:spcBef>
              <a:spcAft>
                <a:spcPct val="0"/>
              </a:spcAft>
              <a:defRPr sz="1200">
                <a:solidFill>
                  <a:schemeClr val="tx1"/>
                </a:solidFill>
                <a:latin typeface="Calibri" panose="020F0502020204030204" pitchFamily="34" charset="0"/>
              </a:defRPr>
            </a:lvl8pPr>
            <a:lvl9pPr marL="3927475" indent="-2317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09A4841-D451-4575-864A-191C5D8FC2BC}" type="slidenum">
              <a:rPr lang="en-US" altLang="en-US" smtClean="0">
                <a:latin typeface="Arial" panose="020B0604020202020204" pitchFamily="34" charset="0"/>
                <a:ea typeface="MS PGothic" panose="020B0600070205080204" pitchFamily="34" charset="-128"/>
              </a:rPr>
              <a:pPr>
                <a:spcBef>
                  <a:spcPct val="0"/>
                </a:spcBef>
              </a:pPr>
              <a:t>13</a:t>
            </a:fld>
            <a:endParaRPr lang="en-US" altLang="en-US">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27811343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61E75455-B383-4AC0-8996-F9D21C9046C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a:extLst>
              <a:ext uri="{FF2B5EF4-FFF2-40B4-BE49-F238E27FC236}">
                <a16:creationId xmlns:a16="http://schemas.microsoft.com/office/drawing/2014/main" id="{4079C712-DB66-4441-BBCB-F177DE9799BC}"/>
              </a:ext>
            </a:extLst>
          </p:cNvPr>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77500" lnSpcReduction="20000"/>
          </a:bodyPr>
          <a:lstStyle/>
          <a:p>
            <a:pPr marL="175016" indent="-175016">
              <a:buFont typeface="Arial" panose="020B0604020202020204" pitchFamily="34" charset="0"/>
              <a:buChar char="•"/>
              <a:defRPr/>
            </a:pPr>
            <a:r>
              <a:rPr lang="en-US" dirty="0">
                <a:ea typeface="ＭＳ Ｐゴシック" charset="0"/>
              </a:rPr>
              <a:t>Ideally, youth with disabilities get more out of being in a typical Scout unit. This exposes them to a wider variety of people and other youth can become a support system. On the other hand, youth with severe disabilities and those significantly older, chronologically, may fit better and receive a more helpful program in a special unit of individuals in similar circumstances. For help in organizing such a unit, you should work with your district executive or Scout executive.</a:t>
            </a:r>
          </a:p>
          <a:p>
            <a:pPr>
              <a:buFont typeface="Arial" panose="020B0604020202020204" pitchFamily="34" charset="0"/>
              <a:buNone/>
              <a:defRPr/>
            </a:pPr>
            <a:endParaRPr lang="en-US" dirty="0">
              <a:ea typeface="ＭＳ Ｐゴシック" charset="0"/>
            </a:endParaRPr>
          </a:p>
          <a:p>
            <a:pPr marL="175016" indent="-175016">
              <a:buFont typeface="Arial" panose="020B0604020202020204" pitchFamily="34" charset="0"/>
              <a:buChar char="•"/>
              <a:defRPr/>
            </a:pPr>
            <a:r>
              <a:rPr lang="en-US" dirty="0">
                <a:ea typeface="ＭＳ Ｐゴシック" charset="0"/>
              </a:rPr>
              <a:t>Parental assistance is very important, but there are some who don’t want to acknowledge a disability or simply choose not to help. Parents usually understand behavioral patterns, they know about medications, and they’re often needed to help with communication and reminders. We really want them to be involved. If you encounter the unhelpful parent scenario, diplomacy is critical and you may want to request help from the council disabilities awareness committee.</a:t>
            </a:r>
          </a:p>
          <a:p>
            <a:pPr>
              <a:buFont typeface="Arial" panose="020B0604020202020204" pitchFamily="34" charset="0"/>
              <a:buNone/>
              <a:defRPr/>
            </a:pPr>
            <a:endParaRPr lang="en-US" dirty="0">
              <a:ea typeface="ＭＳ Ｐゴシック" charset="0"/>
            </a:endParaRPr>
          </a:p>
          <a:p>
            <a:pPr marL="175016" indent="-175016">
              <a:buFont typeface="Arial" panose="020B0604020202020204" pitchFamily="34" charset="0"/>
              <a:buChar char="•"/>
              <a:defRPr/>
            </a:pPr>
            <a:r>
              <a:rPr lang="en-US" dirty="0">
                <a:ea typeface="ＭＳ Ｐゴシック" charset="0"/>
              </a:rPr>
              <a:t>Many parents with children who have special needs may have been protecting and over-compensating for them throughout their lives—helping to overcome the obstacles they face. If they hesitate to disclose their child’s disability, it may be for fear of consequences. We need to be sensitive to this. Leaders must listen to parents, gain trust, and work with them to provide the best possible experience. In many cases, this will mean helping parents to let go somewhat and increase their child’s level of independence. As you can imagine this can be a delicate issue.</a:t>
            </a:r>
          </a:p>
          <a:p>
            <a:pPr>
              <a:buFont typeface="Arial" panose="020B0604020202020204" pitchFamily="34" charset="0"/>
              <a:buNone/>
              <a:defRPr/>
            </a:pPr>
            <a:endParaRPr lang="en-US" dirty="0">
              <a:ea typeface="ＭＳ Ｐゴシック" charset="0"/>
            </a:endParaRPr>
          </a:p>
          <a:p>
            <a:pPr marL="175016" indent="-175016">
              <a:buFont typeface="Arial" panose="020B0604020202020204" pitchFamily="34" charset="0"/>
              <a:buChar char="•"/>
              <a:defRPr/>
            </a:pPr>
            <a:r>
              <a:rPr lang="en-US" dirty="0">
                <a:ea typeface="ＭＳ Ｐゴシック" charset="0"/>
              </a:rPr>
              <a:t>Sometimes, due to a lack of contact or experience, other members of the unit—youth or adults—may be uncomfortable with a Scout who has a disability. We need to be sensitive to this, and work together to defuse any misunderstandings or difficult situations. We need to help Scouts and leaders learn the best approach in cases where special needs must be met.</a:t>
            </a:r>
          </a:p>
          <a:p>
            <a:pPr>
              <a:buFont typeface="Arial" panose="020B0604020202020204" pitchFamily="34" charset="0"/>
              <a:buNone/>
              <a:defRPr/>
            </a:pPr>
            <a:endParaRPr lang="en-US" dirty="0">
              <a:ea typeface="ＭＳ Ｐゴシック" charset="0"/>
            </a:endParaRPr>
          </a:p>
          <a:p>
            <a:pPr marL="175016" indent="-175016">
              <a:buFont typeface="Arial" panose="020B0604020202020204" pitchFamily="34" charset="0"/>
              <a:buChar char="•"/>
              <a:defRPr/>
            </a:pPr>
            <a:r>
              <a:rPr lang="en-US" dirty="0">
                <a:ea typeface="ＭＳ Ｐゴシック" charset="0"/>
              </a:rPr>
              <a:t>The goal is to include Scouts who have special needs in as many activities as possible. There will be, however, activities that are beyond their capabilities or beyond the unit’s ability to safely support. This situation is not unique to Scouts with disabilities, and most will understand. Just use common sense, and do your best to include everyone as often as possible.</a:t>
            </a:r>
          </a:p>
          <a:p>
            <a:pPr>
              <a:buFont typeface="Arial" panose="020B0604020202020204" pitchFamily="34" charset="0"/>
              <a:buNone/>
              <a:defRPr/>
            </a:pPr>
            <a:endParaRPr lang="en-US" dirty="0">
              <a:ea typeface="ＭＳ Ｐゴシック" charset="0"/>
            </a:endParaRPr>
          </a:p>
          <a:p>
            <a:pPr marL="175016" indent="-175016">
              <a:buFont typeface="Arial" panose="020B0604020202020204" pitchFamily="34" charset="0"/>
              <a:buChar char="•"/>
              <a:defRPr/>
            </a:pPr>
            <a:r>
              <a:rPr lang="en-US" dirty="0">
                <a:ea typeface="ＭＳ Ｐゴシック" charset="0"/>
              </a:rPr>
              <a:t>Many Scouts must take medication to control behaviors or other symptoms of a disability. If the medication is prescribed to help the individual live a more normal life, it is not advisable to take a “medication vacation” while participating in Scouting. This will mean that a responsible adult must provide or administer the medication. The preferable solution is to have a parent or a qualified medical person do this.</a:t>
            </a:r>
          </a:p>
        </p:txBody>
      </p:sp>
      <p:sp>
        <p:nvSpPr>
          <p:cNvPr id="31748" name="Slide Number Placeholder 3">
            <a:extLst>
              <a:ext uri="{FF2B5EF4-FFF2-40B4-BE49-F238E27FC236}">
                <a16:creationId xmlns:a16="http://schemas.microsoft.com/office/drawing/2014/main" id="{397D0468-4C08-4157-9921-587CFC79B020}"/>
              </a:ext>
            </a:extLst>
          </p:cNvPr>
          <p:cNvSpPr txBox="1">
            <a:spLocks noGrp="1"/>
          </p:cNvSpPr>
          <p:nvPr/>
        </p:nvSpPr>
        <p:spPr bwMode="auto">
          <a:xfrm>
            <a:off x="4022725" y="8770938"/>
            <a:ext cx="30781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42" tIns="46671" rIns="93342" bIns="4667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DFFF26F7-5C00-4B8F-83D1-226A8CFE2053}" type="slidenum">
              <a:rPr lang="en-US" altLang="en-US">
                <a:ea typeface="MS PGothic" panose="020B0600070205080204" pitchFamily="34" charset="-128"/>
              </a:rPr>
              <a:pPr algn="r" eaLnBrk="1" hangingPunct="1">
                <a:spcBef>
                  <a:spcPct val="0"/>
                </a:spcBef>
              </a:pPr>
              <a:t>14</a:t>
            </a:fld>
            <a:endParaRPr lang="en-US" altLang="en-US">
              <a:ea typeface="MS PGothic" panose="020B0600070205080204" pitchFamily="34" charset="-128"/>
            </a:endParaRPr>
          </a:p>
        </p:txBody>
      </p:sp>
    </p:spTree>
    <p:extLst>
      <p:ext uri="{BB962C8B-B14F-4D97-AF65-F5344CB8AC3E}">
        <p14:creationId xmlns:p14="http://schemas.microsoft.com/office/powerpoint/2010/main" val="19688498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D0A9A977-0368-4FCB-AE9E-A266E2DD7D0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a:extLst>
              <a:ext uri="{FF2B5EF4-FFF2-40B4-BE49-F238E27FC236}">
                <a16:creationId xmlns:a16="http://schemas.microsoft.com/office/drawing/2014/main" id="{D11CDF04-3D59-4C4F-8AEE-60A89411EC84}"/>
              </a:ext>
            </a:extLst>
          </p:cNvPr>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92500"/>
          </a:bodyPr>
          <a:lstStyle/>
          <a:p>
            <a:pPr>
              <a:defRPr/>
            </a:pPr>
            <a:r>
              <a:rPr lang="en-US" altLang="en-US" dirty="0"/>
              <a:t>An Individual Scout Achievement Plan is like the Individual Education Plan that is used in schools to map out the process to qualify a student for special education and identify objectives that should be accomplished.</a:t>
            </a:r>
          </a:p>
          <a:p>
            <a:pPr>
              <a:defRPr/>
            </a:pPr>
            <a:r>
              <a:rPr lang="en-US" altLang="en-US" dirty="0"/>
              <a:t> </a:t>
            </a:r>
          </a:p>
          <a:p>
            <a:pPr>
              <a:defRPr/>
            </a:pPr>
            <a:r>
              <a:rPr lang="en-US" altLang="en-US" dirty="0"/>
              <a:t>The ISAP is nothing more—and nothing less—than a tool to help parents and leaders map out a plan for a Scout who has special needs. What do his abilities allow? What requirements can he fulfill as written? What merit badges will the Scout be able to earn? Where will we need to apply for alternative requirements or alternative Eagle-required merit badges?</a:t>
            </a:r>
          </a:p>
          <a:p>
            <a:pPr>
              <a:defRPr/>
            </a:pPr>
            <a:r>
              <a:rPr lang="en-US" altLang="en-US" dirty="0"/>
              <a:t> </a:t>
            </a:r>
          </a:p>
          <a:p>
            <a:pPr>
              <a:defRPr/>
            </a:pPr>
            <a:r>
              <a:rPr lang="en-US" altLang="en-US" dirty="0"/>
              <a:t>Think about it. Wouldn’t it be nice for parents, leaders, and district and council advancement administrators to have an understanding up front? Such a “contract” could be updated as the Scout advances and more is learned about his disability. The result provides guidance and focus for everyone involved.</a:t>
            </a:r>
          </a:p>
          <a:p>
            <a:pPr>
              <a:defRPr/>
            </a:pPr>
            <a:r>
              <a:rPr lang="en-US" altLang="en-US" dirty="0"/>
              <a:t> </a:t>
            </a:r>
          </a:p>
          <a:p>
            <a:pPr>
              <a:defRPr/>
            </a:pPr>
            <a:r>
              <a:rPr lang="en-US" altLang="en-US" dirty="0"/>
              <a:t>But as an aside, isn’t this something we might do for all Scouts? Such a plan for a typical Scout might not indicate where alternative requirements are needed, but it might indicate where some special support might be needed. A good example might include those of us who struggled to produce the requisite number of chin ups needed for Personal Fitness merit badge. An ISAP for that scenario might have called for a chin up bar at the meeting place and some regular workouts!</a:t>
            </a:r>
          </a:p>
          <a:p>
            <a:pPr>
              <a:defRPr/>
            </a:pPr>
            <a:r>
              <a:rPr lang="en-US" altLang="en-US" dirty="0"/>
              <a:t> </a:t>
            </a:r>
          </a:p>
          <a:p>
            <a:pPr>
              <a:defRPr/>
            </a:pPr>
            <a:r>
              <a:rPr lang="en-US" altLang="en-US" dirty="0"/>
              <a:t>An ISAP form has been adopted by the National Disabilities Awareness Task Force and it is recommended for use by councils to document disability-related decisions for youth in the Scouting program. It can be found at www.scouting.org/filestore/pdf/512-936.pdf.</a:t>
            </a:r>
          </a:p>
        </p:txBody>
      </p:sp>
      <p:sp>
        <p:nvSpPr>
          <p:cNvPr id="33796" name="Slide Number Placeholder 3">
            <a:extLst>
              <a:ext uri="{FF2B5EF4-FFF2-40B4-BE49-F238E27FC236}">
                <a16:creationId xmlns:a16="http://schemas.microsoft.com/office/drawing/2014/main" id="{3B0E8A83-2403-40AC-BFD0-CECD5D2E6188}"/>
              </a:ext>
            </a:extLst>
          </p:cNvPr>
          <p:cNvSpPr txBox="1">
            <a:spLocks noGrp="1"/>
          </p:cNvSpPr>
          <p:nvPr/>
        </p:nvSpPr>
        <p:spPr bwMode="auto">
          <a:xfrm>
            <a:off x="4022725" y="8770938"/>
            <a:ext cx="30781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42" tIns="46671" rIns="93342" bIns="4667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30C53649-B878-471E-8159-E43139E5341F}" type="slidenum">
              <a:rPr lang="en-US" altLang="en-US">
                <a:ea typeface="MS PGothic" panose="020B0600070205080204" pitchFamily="34" charset="-128"/>
              </a:rPr>
              <a:pPr algn="r" eaLnBrk="1" hangingPunct="1">
                <a:spcBef>
                  <a:spcPct val="0"/>
                </a:spcBef>
              </a:pPr>
              <a:t>15</a:t>
            </a:fld>
            <a:endParaRPr lang="en-US" altLang="en-US">
              <a:ea typeface="MS PGothic" panose="020B0600070205080204" pitchFamily="34" charset="-128"/>
            </a:endParaRPr>
          </a:p>
        </p:txBody>
      </p:sp>
    </p:spTree>
    <p:extLst>
      <p:ext uri="{BB962C8B-B14F-4D97-AF65-F5344CB8AC3E}">
        <p14:creationId xmlns:p14="http://schemas.microsoft.com/office/powerpoint/2010/main" val="28219351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C63A3EA1-EFFD-4A84-8D0A-A1E6A394C95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a:extLst>
              <a:ext uri="{FF2B5EF4-FFF2-40B4-BE49-F238E27FC236}">
                <a16:creationId xmlns:a16="http://schemas.microsoft.com/office/drawing/2014/main" id="{4B1221BD-70CD-4F2B-94E8-85A4B658519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Of course, your primary resource in working with Scouts who are disabled should be the Scout</a:t>
            </a:r>
            <a:r>
              <a:rPr lang="ja-JP" altLang="en-US"/>
              <a:t>’</a:t>
            </a:r>
            <a:r>
              <a:rPr lang="en-US" altLang="en-US"/>
              <a:t>s parents, and then a knowledgeable teacher. Clearly, the Scout is a resource, too, especially if he disagrees with his parents about what he is capable of doing. Leaders should then trust their observations of the youth in action. Beyond these </a:t>
            </a:r>
            <a:r>
              <a:rPr lang="ja-JP" altLang="en-US"/>
              <a:t>“</a:t>
            </a:r>
            <a:r>
              <a:rPr lang="en-US" altLang="en-US"/>
              <a:t>live</a:t>
            </a:r>
            <a:r>
              <a:rPr lang="ja-JP" altLang="en-US"/>
              <a:t>”</a:t>
            </a:r>
            <a:r>
              <a:rPr lang="en-US" altLang="en-US"/>
              <a:t> resources, there is a website and several BSA publications listed on the screen that may be helpful. The second publication, Scouting for Youth with Disabilities is available on line at www.scouting.org/filestore/pdf/34059.pdf.</a:t>
            </a:r>
            <a:endParaRPr lang="en-US" altLang="en-US">
              <a:latin typeface="Times New Roman" panose="02020603050405020304" pitchFamily="18" charset="0"/>
            </a:endParaRPr>
          </a:p>
        </p:txBody>
      </p:sp>
      <p:sp>
        <p:nvSpPr>
          <p:cNvPr id="35844" name="Slide Number Placeholder 3">
            <a:extLst>
              <a:ext uri="{FF2B5EF4-FFF2-40B4-BE49-F238E27FC236}">
                <a16:creationId xmlns:a16="http://schemas.microsoft.com/office/drawing/2014/main" id="{FD7A173B-F4FE-4C46-8E09-D0793F4B7468}"/>
              </a:ext>
            </a:extLst>
          </p:cNvPr>
          <p:cNvSpPr txBox="1">
            <a:spLocks noGrp="1"/>
          </p:cNvSpPr>
          <p:nvPr/>
        </p:nvSpPr>
        <p:spPr bwMode="auto">
          <a:xfrm>
            <a:off x="4022725" y="8770938"/>
            <a:ext cx="30781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42" tIns="46671" rIns="93342" bIns="4667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9F3DE5B7-DEEE-4230-8D45-44978D22468B}" type="slidenum">
              <a:rPr lang="en-US" altLang="en-US">
                <a:ea typeface="MS PGothic" panose="020B0600070205080204" pitchFamily="34" charset="-128"/>
              </a:rPr>
              <a:pPr algn="r" eaLnBrk="1" hangingPunct="1">
                <a:spcBef>
                  <a:spcPct val="0"/>
                </a:spcBef>
              </a:pPr>
              <a:t>16</a:t>
            </a:fld>
            <a:endParaRPr lang="en-US" altLang="en-US">
              <a:ea typeface="MS PGothic" panose="020B0600070205080204" pitchFamily="34" charset="-128"/>
            </a:endParaRPr>
          </a:p>
        </p:txBody>
      </p:sp>
    </p:spTree>
    <p:extLst>
      <p:ext uri="{BB962C8B-B14F-4D97-AF65-F5344CB8AC3E}">
        <p14:creationId xmlns:p14="http://schemas.microsoft.com/office/powerpoint/2010/main" val="30861510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7E632693-7CA2-4326-B5C8-5DDD7DEC761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CB40C681-EE3A-44E3-85FF-713A77F18A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 Let’s see how we’re doing. </a:t>
            </a:r>
          </a:p>
          <a:p>
            <a:r>
              <a:rPr lang="en-US" altLang="en-US"/>
              <a:t> </a:t>
            </a:r>
          </a:p>
          <a:p>
            <a:r>
              <a:rPr lang="en-US" altLang="en-US"/>
              <a:t>We have a number of scenarios for you to think about. </a:t>
            </a:r>
          </a:p>
          <a:p>
            <a:endParaRPr lang="en-US" altLang="en-US"/>
          </a:p>
          <a:p>
            <a:r>
              <a:rPr lang="en-US" altLang="en-US"/>
              <a:t>Take a look at this one. What do you think?</a:t>
            </a:r>
          </a:p>
          <a:p>
            <a:r>
              <a:rPr lang="en-US" altLang="en-US"/>
              <a:t> </a:t>
            </a:r>
          </a:p>
          <a:p>
            <a:r>
              <a:rPr lang="en-US" altLang="en-US"/>
              <a:t>How many say yes? How many say no? What’s your reasoning? </a:t>
            </a:r>
          </a:p>
          <a:p>
            <a:endParaRPr lang="en-US" altLang="en-US"/>
          </a:p>
          <a:p>
            <a:r>
              <a:rPr lang="en-US" altLang="en-US" i="1"/>
              <a:t>[Move to the slide as discussion wans.]</a:t>
            </a:r>
          </a:p>
          <a:p>
            <a:endParaRPr lang="en-US" altLang="en-US"/>
          </a:p>
        </p:txBody>
      </p:sp>
      <p:sp>
        <p:nvSpPr>
          <p:cNvPr id="37892" name="Slide Number Placeholder 3">
            <a:extLst>
              <a:ext uri="{FF2B5EF4-FFF2-40B4-BE49-F238E27FC236}">
                <a16:creationId xmlns:a16="http://schemas.microsoft.com/office/drawing/2014/main" id="{9E97D4D8-DDF1-44BA-BDF7-7AAE797FCF3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7238" indent="-290513">
              <a:spcBef>
                <a:spcPct val="30000"/>
              </a:spcBef>
              <a:defRPr sz="1200">
                <a:solidFill>
                  <a:schemeClr val="tx1"/>
                </a:solidFill>
                <a:latin typeface="Calibri" panose="020F0502020204030204" pitchFamily="34" charset="0"/>
              </a:defRPr>
            </a:lvl2pPr>
            <a:lvl3pPr marL="1165225" indent="-231775">
              <a:spcBef>
                <a:spcPct val="30000"/>
              </a:spcBef>
              <a:defRPr sz="1200">
                <a:solidFill>
                  <a:schemeClr val="tx1"/>
                </a:solidFill>
                <a:latin typeface="Calibri" panose="020F0502020204030204" pitchFamily="34" charset="0"/>
              </a:defRPr>
            </a:lvl3pPr>
            <a:lvl4pPr marL="1631950" indent="-231775">
              <a:spcBef>
                <a:spcPct val="30000"/>
              </a:spcBef>
              <a:defRPr sz="1200">
                <a:solidFill>
                  <a:schemeClr val="tx1"/>
                </a:solidFill>
                <a:latin typeface="Calibri" panose="020F0502020204030204" pitchFamily="34" charset="0"/>
              </a:defRPr>
            </a:lvl4pPr>
            <a:lvl5pPr marL="2098675" indent="-231775">
              <a:spcBef>
                <a:spcPct val="30000"/>
              </a:spcBef>
              <a:defRPr sz="1200">
                <a:solidFill>
                  <a:schemeClr val="tx1"/>
                </a:solidFill>
                <a:latin typeface="Calibri" panose="020F0502020204030204" pitchFamily="34" charset="0"/>
              </a:defRPr>
            </a:lvl5pPr>
            <a:lvl6pPr marL="2555875" indent="-231775" eaLnBrk="0" fontAlgn="base" hangingPunct="0">
              <a:spcBef>
                <a:spcPct val="30000"/>
              </a:spcBef>
              <a:spcAft>
                <a:spcPct val="0"/>
              </a:spcAft>
              <a:defRPr sz="1200">
                <a:solidFill>
                  <a:schemeClr val="tx1"/>
                </a:solidFill>
                <a:latin typeface="Calibri" panose="020F0502020204030204" pitchFamily="34" charset="0"/>
              </a:defRPr>
            </a:lvl6pPr>
            <a:lvl7pPr marL="3013075" indent="-231775" eaLnBrk="0" fontAlgn="base" hangingPunct="0">
              <a:spcBef>
                <a:spcPct val="30000"/>
              </a:spcBef>
              <a:spcAft>
                <a:spcPct val="0"/>
              </a:spcAft>
              <a:defRPr sz="1200">
                <a:solidFill>
                  <a:schemeClr val="tx1"/>
                </a:solidFill>
                <a:latin typeface="Calibri" panose="020F0502020204030204" pitchFamily="34" charset="0"/>
              </a:defRPr>
            </a:lvl7pPr>
            <a:lvl8pPr marL="3470275" indent="-231775" eaLnBrk="0" fontAlgn="base" hangingPunct="0">
              <a:spcBef>
                <a:spcPct val="30000"/>
              </a:spcBef>
              <a:spcAft>
                <a:spcPct val="0"/>
              </a:spcAft>
              <a:defRPr sz="1200">
                <a:solidFill>
                  <a:schemeClr val="tx1"/>
                </a:solidFill>
                <a:latin typeface="Calibri" panose="020F0502020204030204" pitchFamily="34" charset="0"/>
              </a:defRPr>
            </a:lvl8pPr>
            <a:lvl9pPr marL="3927475" indent="-2317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FFC86D5-2E4E-4DAF-AD92-76ECCA0CFB54}" type="slidenum">
              <a:rPr lang="en-US" altLang="en-US" smtClean="0">
                <a:latin typeface="Arial" panose="020B0604020202020204" pitchFamily="34" charset="0"/>
                <a:ea typeface="MS PGothic" panose="020B0600070205080204" pitchFamily="34" charset="-128"/>
              </a:rPr>
              <a:pPr>
                <a:spcBef>
                  <a:spcPct val="0"/>
                </a:spcBef>
              </a:pPr>
              <a:t>17</a:t>
            </a:fld>
            <a:endParaRPr lang="en-US" altLang="en-US">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2114154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2696A8D3-2FE2-4189-B2C8-B9522F52517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18431B4E-A93B-4CDF-A453-DD2BB12DB38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answer is yes. If this is his normal mode of transportation, then the Scout’s feet are the wheels of the chair. The Scout should do the hike without aid, but depending on the trail or path, there may be places where it would be reasonable for others to lend a hand. This is no different than any typical Scout getting a hand now and then. If the Scout uses an electric chair, and that is their normal mode, then that is permissible, too. Keep in mind the intention of the requirement and the learning experience. </a:t>
            </a:r>
            <a:r>
              <a:rPr lang="en-US" altLang="en-US" dirty="0">
                <a:latin typeface="Times New Roman" panose="02020603050405020304" pitchFamily="18" charset="0"/>
              </a:rPr>
              <a:t> </a:t>
            </a:r>
          </a:p>
          <a:p>
            <a:endParaRPr lang="en-US" altLang="en-US" dirty="0"/>
          </a:p>
        </p:txBody>
      </p:sp>
      <p:sp>
        <p:nvSpPr>
          <p:cNvPr id="39940" name="Slide Number Placeholder 3">
            <a:extLst>
              <a:ext uri="{FF2B5EF4-FFF2-40B4-BE49-F238E27FC236}">
                <a16:creationId xmlns:a16="http://schemas.microsoft.com/office/drawing/2014/main" id="{491F9E68-8D87-4243-8AF3-53D55679F8E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7238" indent="-290513">
              <a:spcBef>
                <a:spcPct val="30000"/>
              </a:spcBef>
              <a:defRPr sz="1200">
                <a:solidFill>
                  <a:schemeClr val="tx1"/>
                </a:solidFill>
                <a:latin typeface="Calibri" panose="020F0502020204030204" pitchFamily="34" charset="0"/>
              </a:defRPr>
            </a:lvl2pPr>
            <a:lvl3pPr marL="1165225" indent="-231775">
              <a:spcBef>
                <a:spcPct val="30000"/>
              </a:spcBef>
              <a:defRPr sz="1200">
                <a:solidFill>
                  <a:schemeClr val="tx1"/>
                </a:solidFill>
                <a:latin typeface="Calibri" panose="020F0502020204030204" pitchFamily="34" charset="0"/>
              </a:defRPr>
            </a:lvl3pPr>
            <a:lvl4pPr marL="1631950" indent="-231775">
              <a:spcBef>
                <a:spcPct val="30000"/>
              </a:spcBef>
              <a:defRPr sz="1200">
                <a:solidFill>
                  <a:schemeClr val="tx1"/>
                </a:solidFill>
                <a:latin typeface="Calibri" panose="020F0502020204030204" pitchFamily="34" charset="0"/>
              </a:defRPr>
            </a:lvl4pPr>
            <a:lvl5pPr marL="2098675" indent="-231775">
              <a:spcBef>
                <a:spcPct val="30000"/>
              </a:spcBef>
              <a:defRPr sz="1200">
                <a:solidFill>
                  <a:schemeClr val="tx1"/>
                </a:solidFill>
                <a:latin typeface="Calibri" panose="020F0502020204030204" pitchFamily="34" charset="0"/>
              </a:defRPr>
            </a:lvl5pPr>
            <a:lvl6pPr marL="2555875" indent="-231775" eaLnBrk="0" fontAlgn="base" hangingPunct="0">
              <a:spcBef>
                <a:spcPct val="30000"/>
              </a:spcBef>
              <a:spcAft>
                <a:spcPct val="0"/>
              </a:spcAft>
              <a:defRPr sz="1200">
                <a:solidFill>
                  <a:schemeClr val="tx1"/>
                </a:solidFill>
                <a:latin typeface="Calibri" panose="020F0502020204030204" pitchFamily="34" charset="0"/>
              </a:defRPr>
            </a:lvl6pPr>
            <a:lvl7pPr marL="3013075" indent="-231775" eaLnBrk="0" fontAlgn="base" hangingPunct="0">
              <a:spcBef>
                <a:spcPct val="30000"/>
              </a:spcBef>
              <a:spcAft>
                <a:spcPct val="0"/>
              </a:spcAft>
              <a:defRPr sz="1200">
                <a:solidFill>
                  <a:schemeClr val="tx1"/>
                </a:solidFill>
                <a:latin typeface="Calibri" panose="020F0502020204030204" pitchFamily="34" charset="0"/>
              </a:defRPr>
            </a:lvl7pPr>
            <a:lvl8pPr marL="3470275" indent="-231775" eaLnBrk="0" fontAlgn="base" hangingPunct="0">
              <a:spcBef>
                <a:spcPct val="30000"/>
              </a:spcBef>
              <a:spcAft>
                <a:spcPct val="0"/>
              </a:spcAft>
              <a:defRPr sz="1200">
                <a:solidFill>
                  <a:schemeClr val="tx1"/>
                </a:solidFill>
                <a:latin typeface="Calibri" panose="020F0502020204030204" pitchFamily="34" charset="0"/>
              </a:defRPr>
            </a:lvl8pPr>
            <a:lvl9pPr marL="3927475" indent="-2317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D7C5EEC-3EEB-4D11-A5EE-18618848EF38}" type="slidenum">
              <a:rPr lang="en-US" altLang="en-US" smtClean="0">
                <a:latin typeface="Arial" panose="020B0604020202020204" pitchFamily="34" charset="0"/>
                <a:ea typeface="MS PGothic" panose="020B0600070205080204" pitchFamily="34" charset="-128"/>
              </a:rPr>
              <a:pPr>
                <a:spcBef>
                  <a:spcPct val="0"/>
                </a:spcBef>
              </a:pPr>
              <a:t>18</a:t>
            </a:fld>
            <a:endParaRPr lang="en-US" altLang="en-US">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22560452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B4530690-4235-43A4-BBC4-2348C7B8D59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id="{8520A3A4-1B67-4F3D-9C76-5DC9F735695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a:t>[Read and discuss, then go to the next slide.]</a:t>
            </a:r>
          </a:p>
        </p:txBody>
      </p:sp>
      <p:sp>
        <p:nvSpPr>
          <p:cNvPr id="41988" name="Slide Number Placeholder 3">
            <a:extLst>
              <a:ext uri="{FF2B5EF4-FFF2-40B4-BE49-F238E27FC236}">
                <a16:creationId xmlns:a16="http://schemas.microsoft.com/office/drawing/2014/main" id="{4B2DC89C-8041-42CB-B7CC-63D8198F301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7238" indent="-290513">
              <a:spcBef>
                <a:spcPct val="30000"/>
              </a:spcBef>
              <a:defRPr sz="1200">
                <a:solidFill>
                  <a:schemeClr val="tx1"/>
                </a:solidFill>
                <a:latin typeface="Calibri" panose="020F0502020204030204" pitchFamily="34" charset="0"/>
              </a:defRPr>
            </a:lvl2pPr>
            <a:lvl3pPr marL="1165225" indent="-231775">
              <a:spcBef>
                <a:spcPct val="30000"/>
              </a:spcBef>
              <a:defRPr sz="1200">
                <a:solidFill>
                  <a:schemeClr val="tx1"/>
                </a:solidFill>
                <a:latin typeface="Calibri" panose="020F0502020204030204" pitchFamily="34" charset="0"/>
              </a:defRPr>
            </a:lvl3pPr>
            <a:lvl4pPr marL="1631950" indent="-231775">
              <a:spcBef>
                <a:spcPct val="30000"/>
              </a:spcBef>
              <a:defRPr sz="1200">
                <a:solidFill>
                  <a:schemeClr val="tx1"/>
                </a:solidFill>
                <a:latin typeface="Calibri" panose="020F0502020204030204" pitchFamily="34" charset="0"/>
              </a:defRPr>
            </a:lvl4pPr>
            <a:lvl5pPr marL="2098675" indent="-231775">
              <a:spcBef>
                <a:spcPct val="30000"/>
              </a:spcBef>
              <a:defRPr sz="1200">
                <a:solidFill>
                  <a:schemeClr val="tx1"/>
                </a:solidFill>
                <a:latin typeface="Calibri" panose="020F0502020204030204" pitchFamily="34" charset="0"/>
              </a:defRPr>
            </a:lvl5pPr>
            <a:lvl6pPr marL="2555875" indent="-231775" eaLnBrk="0" fontAlgn="base" hangingPunct="0">
              <a:spcBef>
                <a:spcPct val="30000"/>
              </a:spcBef>
              <a:spcAft>
                <a:spcPct val="0"/>
              </a:spcAft>
              <a:defRPr sz="1200">
                <a:solidFill>
                  <a:schemeClr val="tx1"/>
                </a:solidFill>
                <a:latin typeface="Calibri" panose="020F0502020204030204" pitchFamily="34" charset="0"/>
              </a:defRPr>
            </a:lvl6pPr>
            <a:lvl7pPr marL="3013075" indent="-231775" eaLnBrk="0" fontAlgn="base" hangingPunct="0">
              <a:spcBef>
                <a:spcPct val="30000"/>
              </a:spcBef>
              <a:spcAft>
                <a:spcPct val="0"/>
              </a:spcAft>
              <a:defRPr sz="1200">
                <a:solidFill>
                  <a:schemeClr val="tx1"/>
                </a:solidFill>
                <a:latin typeface="Calibri" panose="020F0502020204030204" pitchFamily="34" charset="0"/>
              </a:defRPr>
            </a:lvl7pPr>
            <a:lvl8pPr marL="3470275" indent="-231775" eaLnBrk="0" fontAlgn="base" hangingPunct="0">
              <a:spcBef>
                <a:spcPct val="30000"/>
              </a:spcBef>
              <a:spcAft>
                <a:spcPct val="0"/>
              </a:spcAft>
              <a:defRPr sz="1200">
                <a:solidFill>
                  <a:schemeClr val="tx1"/>
                </a:solidFill>
                <a:latin typeface="Calibri" panose="020F0502020204030204" pitchFamily="34" charset="0"/>
              </a:defRPr>
            </a:lvl8pPr>
            <a:lvl9pPr marL="3927475" indent="-2317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D6AE143-39DF-4CA9-BCB2-B3F2EE87D858}" type="slidenum">
              <a:rPr lang="en-US" altLang="en-US" smtClean="0">
                <a:latin typeface="Arial" panose="020B0604020202020204" pitchFamily="34" charset="0"/>
                <a:ea typeface="MS PGothic" panose="020B0600070205080204" pitchFamily="34" charset="-128"/>
              </a:rPr>
              <a:pPr>
                <a:spcBef>
                  <a:spcPct val="0"/>
                </a:spcBef>
              </a:pPr>
              <a:t>19</a:t>
            </a:fld>
            <a:endParaRPr lang="en-US" altLang="en-US">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15540266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id="{9ECB0CE2-D24C-4C34-AE88-74418EE5B2F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a:extLst>
              <a:ext uri="{FF2B5EF4-FFF2-40B4-BE49-F238E27FC236}">
                <a16:creationId xmlns:a16="http://schemas.microsoft.com/office/drawing/2014/main" id="{2DD3243F-6AA9-4EA5-8B09-32F2275C800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Yes. Although this may not be a permanent situation, the Scout was on track, the incident was beyond their control, and the Scout should have the opportunity to make a case for carrying on. The Scout can, and should, apply for an extension of time to earn Eagle Scout rank.</a:t>
            </a:r>
            <a:r>
              <a:rPr lang="en-US" altLang="en-US" b="1" dirty="0"/>
              <a:t> </a:t>
            </a:r>
            <a:r>
              <a:rPr lang="en-US" altLang="en-US" dirty="0"/>
              <a:t>See the </a:t>
            </a:r>
            <a:r>
              <a:rPr lang="en-US" altLang="en-US" i="1" dirty="0"/>
              <a:t>Guide to Advancement</a:t>
            </a:r>
            <a:r>
              <a:rPr lang="en-US" altLang="en-US" dirty="0"/>
              <a:t>, topic 9.0.4.0.) for the procedures that must be followed.</a:t>
            </a:r>
          </a:p>
        </p:txBody>
      </p:sp>
      <p:sp>
        <p:nvSpPr>
          <p:cNvPr id="44036" name="Slide Number Placeholder 3">
            <a:extLst>
              <a:ext uri="{FF2B5EF4-FFF2-40B4-BE49-F238E27FC236}">
                <a16:creationId xmlns:a16="http://schemas.microsoft.com/office/drawing/2014/main" id="{80477F41-6DE0-4ABF-B15D-BBE35CC81CB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7238" indent="-290513">
              <a:spcBef>
                <a:spcPct val="30000"/>
              </a:spcBef>
              <a:defRPr sz="1200">
                <a:solidFill>
                  <a:schemeClr val="tx1"/>
                </a:solidFill>
                <a:latin typeface="Calibri" panose="020F0502020204030204" pitchFamily="34" charset="0"/>
              </a:defRPr>
            </a:lvl2pPr>
            <a:lvl3pPr marL="1165225" indent="-231775">
              <a:spcBef>
                <a:spcPct val="30000"/>
              </a:spcBef>
              <a:defRPr sz="1200">
                <a:solidFill>
                  <a:schemeClr val="tx1"/>
                </a:solidFill>
                <a:latin typeface="Calibri" panose="020F0502020204030204" pitchFamily="34" charset="0"/>
              </a:defRPr>
            </a:lvl3pPr>
            <a:lvl4pPr marL="1631950" indent="-231775">
              <a:spcBef>
                <a:spcPct val="30000"/>
              </a:spcBef>
              <a:defRPr sz="1200">
                <a:solidFill>
                  <a:schemeClr val="tx1"/>
                </a:solidFill>
                <a:latin typeface="Calibri" panose="020F0502020204030204" pitchFamily="34" charset="0"/>
              </a:defRPr>
            </a:lvl4pPr>
            <a:lvl5pPr marL="2098675" indent="-231775">
              <a:spcBef>
                <a:spcPct val="30000"/>
              </a:spcBef>
              <a:defRPr sz="1200">
                <a:solidFill>
                  <a:schemeClr val="tx1"/>
                </a:solidFill>
                <a:latin typeface="Calibri" panose="020F0502020204030204" pitchFamily="34" charset="0"/>
              </a:defRPr>
            </a:lvl5pPr>
            <a:lvl6pPr marL="2555875" indent="-231775" eaLnBrk="0" fontAlgn="base" hangingPunct="0">
              <a:spcBef>
                <a:spcPct val="30000"/>
              </a:spcBef>
              <a:spcAft>
                <a:spcPct val="0"/>
              </a:spcAft>
              <a:defRPr sz="1200">
                <a:solidFill>
                  <a:schemeClr val="tx1"/>
                </a:solidFill>
                <a:latin typeface="Calibri" panose="020F0502020204030204" pitchFamily="34" charset="0"/>
              </a:defRPr>
            </a:lvl6pPr>
            <a:lvl7pPr marL="3013075" indent="-231775" eaLnBrk="0" fontAlgn="base" hangingPunct="0">
              <a:spcBef>
                <a:spcPct val="30000"/>
              </a:spcBef>
              <a:spcAft>
                <a:spcPct val="0"/>
              </a:spcAft>
              <a:defRPr sz="1200">
                <a:solidFill>
                  <a:schemeClr val="tx1"/>
                </a:solidFill>
                <a:latin typeface="Calibri" panose="020F0502020204030204" pitchFamily="34" charset="0"/>
              </a:defRPr>
            </a:lvl7pPr>
            <a:lvl8pPr marL="3470275" indent="-231775" eaLnBrk="0" fontAlgn="base" hangingPunct="0">
              <a:spcBef>
                <a:spcPct val="30000"/>
              </a:spcBef>
              <a:spcAft>
                <a:spcPct val="0"/>
              </a:spcAft>
              <a:defRPr sz="1200">
                <a:solidFill>
                  <a:schemeClr val="tx1"/>
                </a:solidFill>
                <a:latin typeface="Calibri" panose="020F0502020204030204" pitchFamily="34" charset="0"/>
              </a:defRPr>
            </a:lvl8pPr>
            <a:lvl9pPr marL="3927475" indent="-2317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2D007DE-2D0B-4C65-AB93-F02A40C5673A}" type="slidenum">
              <a:rPr lang="en-US" altLang="en-US" smtClean="0">
                <a:latin typeface="Arial" panose="020B0604020202020204" pitchFamily="34" charset="0"/>
                <a:ea typeface="MS PGothic" panose="020B0600070205080204" pitchFamily="34" charset="-128"/>
              </a:rPr>
              <a:pPr>
                <a:spcBef>
                  <a:spcPct val="0"/>
                </a:spcBef>
              </a:pPr>
              <a:t>20</a:t>
            </a:fld>
            <a:endParaRPr lang="en-US" altLang="en-US">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18541594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a:extLst>
              <a:ext uri="{FF2B5EF4-FFF2-40B4-BE49-F238E27FC236}">
                <a16:creationId xmlns:a16="http://schemas.microsoft.com/office/drawing/2014/main" id="{3AF9BE90-63DC-4499-9844-D34ACAC9901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a:extLst>
              <a:ext uri="{FF2B5EF4-FFF2-40B4-BE49-F238E27FC236}">
                <a16:creationId xmlns:a16="http://schemas.microsoft.com/office/drawing/2014/main" id="{E99D64D0-6BE3-4220-874E-70AAF126708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a:t>[Read and discuss, then go to the next slide.]</a:t>
            </a:r>
          </a:p>
        </p:txBody>
      </p:sp>
      <p:sp>
        <p:nvSpPr>
          <p:cNvPr id="46084" name="Slide Number Placeholder 3">
            <a:extLst>
              <a:ext uri="{FF2B5EF4-FFF2-40B4-BE49-F238E27FC236}">
                <a16:creationId xmlns:a16="http://schemas.microsoft.com/office/drawing/2014/main" id="{26C0529F-BF6B-484D-815D-7933A0B640F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7238" indent="-290513">
              <a:spcBef>
                <a:spcPct val="30000"/>
              </a:spcBef>
              <a:defRPr sz="1200">
                <a:solidFill>
                  <a:schemeClr val="tx1"/>
                </a:solidFill>
                <a:latin typeface="Calibri" panose="020F0502020204030204" pitchFamily="34" charset="0"/>
              </a:defRPr>
            </a:lvl2pPr>
            <a:lvl3pPr marL="1165225" indent="-231775">
              <a:spcBef>
                <a:spcPct val="30000"/>
              </a:spcBef>
              <a:defRPr sz="1200">
                <a:solidFill>
                  <a:schemeClr val="tx1"/>
                </a:solidFill>
                <a:latin typeface="Calibri" panose="020F0502020204030204" pitchFamily="34" charset="0"/>
              </a:defRPr>
            </a:lvl3pPr>
            <a:lvl4pPr marL="1631950" indent="-231775">
              <a:spcBef>
                <a:spcPct val="30000"/>
              </a:spcBef>
              <a:defRPr sz="1200">
                <a:solidFill>
                  <a:schemeClr val="tx1"/>
                </a:solidFill>
                <a:latin typeface="Calibri" panose="020F0502020204030204" pitchFamily="34" charset="0"/>
              </a:defRPr>
            </a:lvl4pPr>
            <a:lvl5pPr marL="2098675" indent="-231775">
              <a:spcBef>
                <a:spcPct val="30000"/>
              </a:spcBef>
              <a:defRPr sz="1200">
                <a:solidFill>
                  <a:schemeClr val="tx1"/>
                </a:solidFill>
                <a:latin typeface="Calibri" panose="020F0502020204030204" pitchFamily="34" charset="0"/>
              </a:defRPr>
            </a:lvl5pPr>
            <a:lvl6pPr marL="2555875" indent="-231775" eaLnBrk="0" fontAlgn="base" hangingPunct="0">
              <a:spcBef>
                <a:spcPct val="30000"/>
              </a:spcBef>
              <a:spcAft>
                <a:spcPct val="0"/>
              </a:spcAft>
              <a:defRPr sz="1200">
                <a:solidFill>
                  <a:schemeClr val="tx1"/>
                </a:solidFill>
                <a:latin typeface="Calibri" panose="020F0502020204030204" pitchFamily="34" charset="0"/>
              </a:defRPr>
            </a:lvl6pPr>
            <a:lvl7pPr marL="3013075" indent="-231775" eaLnBrk="0" fontAlgn="base" hangingPunct="0">
              <a:spcBef>
                <a:spcPct val="30000"/>
              </a:spcBef>
              <a:spcAft>
                <a:spcPct val="0"/>
              </a:spcAft>
              <a:defRPr sz="1200">
                <a:solidFill>
                  <a:schemeClr val="tx1"/>
                </a:solidFill>
                <a:latin typeface="Calibri" panose="020F0502020204030204" pitchFamily="34" charset="0"/>
              </a:defRPr>
            </a:lvl7pPr>
            <a:lvl8pPr marL="3470275" indent="-231775" eaLnBrk="0" fontAlgn="base" hangingPunct="0">
              <a:spcBef>
                <a:spcPct val="30000"/>
              </a:spcBef>
              <a:spcAft>
                <a:spcPct val="0"/>
              </a:spcAft>
              <a:defRPr sz="1200">
                <a:solidFill>
                  <a:schemeClr val="tx1"/>
                </a:solidFill>
                <a:latin typeface="Calibri" panose="020F0502020204030204" pitchFamily="34" charset="0"/>
              </a:defRPr>
            </a:lvl8pPr>
            <a:lvl9pPr marL="3927475" indent="-2317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94751C6-A0D0-43AA-8862-249A94177EA2}" type="slidenum">
              <a:rPr lang="en-US" altLang="en-US" smtClean="0">
                <a:latin typeface="Arial" panose="020B0604020202020204" pitchFamily="34" charset="0"/>
                <a:ea typeface="MS PGothic" panose="020B0600070205080204" pitchFamily="34" charset="-128"/>
              </a:rPr>
              <a:pPr>
                <a:spcBef>
                  <a:spcPct val="0"/>
                </a:spcBef>
              </a:pPr>
              <a:t>21</a:t>
            </a:fld>
            <a:endParaRPr lang="en-US" altLang="en-US">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16857765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D91F825B-BB18-4886-9243-6492188D857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a:extLst>
              <a:ext uri="{FF2B5EF4-FFF2-40B4-BE49-F238E27FC236}">
                <a16:creationId xmlns:a16="http://schemas.microsoft.com/office/drawing/2014/main" id="{F742B2DF-95AD-4CF6-9FCE-6CDE4889DB07}"/>
              </a:ext>
            </a:extLst>
          </p:cNvPr>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lnSpcReduction="10000"/>
          </a:bodyPr>
          <a:lstStyle/>
          <a:p>
            <a:pPr>
              <a:defRPr/>
            </a:pPr>
            <a:r>
              <a:rPr lang="en-US" altLang="en-US" dirty="0"/>
              <a:t>So the answer is a good solid “Maybe.”</a:t>
            </a:r>
          </a:p>
          <a:p>
            <a:pPr>
              <a:defRPr/>
            </a:pPr>
            <a:r>
              <a:rPr lang="en-US" altLang="en-US" b="1" dirty="0"/>
              <a:t> </a:t>
            </a:r>
            <a:endParaRPr lang="en-US" altLang="en-US" dirty="0"/>
          </a:p>
          <a:p>
            <a:pPr>
              <a:defRPr/>
            </a:pPr>
            <a:r>
              <a:rPr lang="en-US" altLang="en-US" dirty="0"/>
              <a:t>The Scout in this situation could be considered for an extension if his disability is in a middle ground between “moderate” and “severe and permanent.” If the Scout has a </a:t>
            </a:r>
            <a:r>
              <a:rPr lang="en-US" altLang="en-US" i="1" dirty="0"/>
              <a:t>significant</a:t>
            </a:r>
            <a:r>
              <a:rPr lang="en-US" altLang="en-US" dirty="0"/>
              <a:t> learning disability, but not one that is so severe that he could qualify for registration beyond the age of eligibility, then the Scout might get an extension. Registration beyond age of eligibility is intended as a permanent indication that a cognitive age of 18 will not ever be reached—that this condition is severe and permanent. If a Scout has kept up with their grade in school, or otherwise been somewhat successful in extracurricular activities, etc., then it would suggest the disability is moderate and that if the youth had focused on advancement the Scout could have kept up with that, too. If a Scout “all of a sudden,” at age 17½, for example, tells us they have a learning disability, it may mean that the Scout simply wasn’t focused on advancement, and that now they’ve run out of time. A disability is considered “significant” if it is possible the Scout could fulfill the requirements for Eagle, but that even with constant and consistent focus and effort, they will need a little more time past the age of 18. A “little more time” could be defined as around six months, give or take. If it were to take additional years instead of months, then registration beyond the age of eligibility might be suggested.</a:t>
            </a:r>
          </a:p>
          <a:p>
            <a:pPr>
              <a:defRPr/>
            </a:pPr>
            <a:r>
              <a:rPr lang="en-US" altLang="en-US" dirty="0"/>
              <a:t> </a:t>
            </a:r>
          </a:p>
          <a:p>
            <a:pPr>
              <a:defRPr/>
            </a:pPr>
            <a:r>
              <a:rPr lang="en-US" altLang="en-US" dirty="0"/>
              <a:t>As a practical matter, known circumstances such as moderate learning disabilities or ADD/ADHD that the Scout has faced over many years, and which the Scout has coped with in the past, should not suddenly become an issue shortly before their 18th birthday.</a:t>
            </a:r>
          </a:p>
        </p:txBody>
      </p:sp>
      <p:sp>
        <p:nvSpPr>
          <p:cNvPr id="48132" name="Slide Number Placeholder 3">
            <a:extLst>
              <a:ext uri="{FF2B5EF4-FFF2-40B4-BE49-F238E27FC236}">
                <a16:creationId xmlns:a16="http://schemas.microsoft.com/office/drawing/2014/main" id="{3925AD07-3548-44F1-A27E-9A0DBB06135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7238" indent="-290513">
              <a:spcBef>
                <a:spcPct val="30000"/>
              </a:spcBef>
              <a:defRPr sz="1200">
                <a:solidFill>
                  <a:schemeClr val="tx1"/>
                </a:solidFill>
                <a:latin typeface="Calibri" panose="020F0502020204030204" pitchFamily="34" charset="0"/>
              </a:defRPr>
            </a:lvl2pPr>
            <a:lvl3pPr marL="1165225" indent="-231775">
              <a:spcBef>
                <a:spcPct val="30000"/>
              </a:spcBef>
              <a:defRPr sz="1200">
                <a:solidFill>
                  <a:schemeClr val="tx1"/>
                </a:solidFill>
                <a:latin typeface="Calibri" panose="020F0502020204030204" pitchFamily="34" charset="0"/>
              </a:defRPr>
            </a:lvl3pPr>
            <a:lvl4pPr marL="1631950" indent="-231775">
              <a:spcBef>
                <a:spcPct val="30000"/>
              </a:spcBef>
              <a:defRPr sz="1200">
                <a:solidFill>
                  <a:schemeClr val="tx1"/>
                </a:solidFill>
                <a:latin typeface="Calibri" panose="020F0502020204030204" pitchFamily="34" charset="0"/>
              </a:defRPr>
            </a:lvl4pPr>
            <a:lvl5pPr marL="2098675" indent="-231775">
              <a:spcBef>
                <a:spcPct val="30000"/>
              </a:spcBef>
              <a:defRPr sz="1200">
                <a:solidFill>
                  <a:schemeClr val="tx1"/>
                </a:solidFill>
                <a:latin typeface="Calibri" panose="020F0502020204030204" pitchFamily="34" charset="0"/>
              </a:defRPr>
            </a:lvl5pPr>
            <a:lvl6pPr marL="2555875" indent="-231775" eaLnBrk="0" fontAlgn="base" hangingPunct="0">
              <a:spcBef>
                <a:spcPct val="30000"/>
              </a:spcBef>
              <a:spcAft>
                <a:spcPct val="0"/>
              </a:spcAft>
              <a:defRPr sz="1200">
                <a:solidFill>
                  <a:schemeClr val="tx1"/>
                </a:solidFill>
                <a:latin typeface="Calibri" panose="020F0502020204030204" pitchFamily="34" charset="0"/>
              </a:defRPr>
            </a:lvl6pPr>
            <a:lvl7pPr marL="3013075" indent="-231775" eaLnBrk="0" fontAlgn="base" hangingPunct="0">
              <a:spcBef>
                <a:spcPct val="30000"/>
              </a:spcBef>
              <a:spcAft>
                <a:spcPct val="0"/>
              </a:spcAft>
              <a:defRPr sz="1200">
                <a:solidFill>
                  <a:schemeClr val="tx1"/>
                </a:solidFill>
                <a:latin typeface="Calibri" panose="020F0502020204030204" pitchFamily="34" charset="0"/>
              </a:defRPr>
            </a:lvl7pPr>
            <a:lvl8pPr marL="3470275" indent="-231775" eaLnBrk="0" fontAlgn="base" hangingPunct="0">
              <a:spcBef>
                <a:spcPct val="30000"/>
              </a:spcBef>
              <a:spcAft>
                <a:spcPct val="0"/>
              </a:spcAft>
              <a:defRPr sz="1200">
                <a:solidFill>
                  <a:schemeClr val="tx1"/>
                </a:solidFill>
                <a:latin typeface="Calibri" panose="020F0502020204030204" pitchFamily="34" charset="0"/>
              </a:defRPr>
            </a:lvl8pPr>
            <a:lvl9pPr marL="3927475" indent="-2317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56E2483-B9EC-460C-9E00-E5B0CC236C2F}" type="slidenum">
              <a:rPr lang="en-US" altLang="en-US" smtClean="0">
                <a:latin typeface="Arial" panose="020B0604020202020204" pitchFamily="34" charset="0"/>
                <a:ea typeface="MS PGothic" panose="020B0600070205080204" pitchFamily="34" charset="-128"/>
              </a:rPr>
              <a:pPr>
                <a:spcBef>
                  <a:spcPct val="0"/>
                </a:spcBef>
              </a:pPr>
              <a:t>22</a:t>
            </a:fld>
            <a:endParaRPr lang="en-US" altLang="en-US">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8435939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a:extLst>
              <a:ext uri="{FF2B5EF4-FFF2-40B4-BE49-F238E27FC236}">
                <a16:creationId xmlns:a16="http://schemas.microsoft.com/office/drawing/2014/main" id="{10438667-0EB9-4ABC-B68F-C8FA9943C97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a:extLst>
              <a:ext uri="{FF2B5EF4-FFF2-40B4-BE49-F238E27FC236}">
                <a16:creationId xmlns:a16="http://schemas.microsoft.com/office/drawing/2014/main" id="{20D2CE63-1C11-4D60-9F78-D526E4679C9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a:t>[Read and discuss, then go to the next slide.]</a:t>
            </a:r>
          </a:p>
        </p:txBody>
      </p:sp>
      <p:sp>
        <p:nvSpPr>
          <p:cNvPr id="50180" name="Slide Number Placeholder 3">
            <a:extLst>
              <a:ext uri="{FF2B5EF4-FFF2-40B4-BE49-F238E27FC236}">
                <a16:creationId xmlns:a16="http://schemas.microsoft.com/office/drawing/2014/main" id="{5FC3D46F-4CD2-4E81-9118-BD21E14A4D1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7238" indent="-290513">
              <a:spcBef>
                <a:spcPct val="30000"/>
              </a:spcBef>
              <a:defRPr sz="1200">
                <a:solidFill>
                  <a:schemeClr val="tx1"/>
                </a:solidFill>
                <a:latin typeface="Calibri" panose="020F0502020204030204" pitchFamily="34" charset="0"/>
              </a:defRPr>
            </a:lvl2pPr>
            <a:lvl3pPr marL="1165225" indent="-231775">
              <a:spcBef>
                <a:spcPct val="30000"/>
              </a:spcBef>
              <a:defRPr sz="1200">
                <a:solidFill>
                  <a:schemeClr val="tx1"/>
                </a:solidFill>
                <a:latin typeface="Calibri" panose="020F0502020204030204" pitchFamily="34" charset="0"/>
              </a:defRPr>
            </a:lvl3pPr>
            <a:lvl4pPr marL="1631950" indent="-231775">
              <a:spcBef>
                <a:spcPct val="30000"/>
              </a:spcBef>
              <a:defRPr sz="1200">
                <a:solidFill>
                  <a:schemeClr val="tx1"/>
                </a:solidFill>
                <a:latin typeface="Calibri" panose="020F0502020204030204" pitchFamily="34" charset="0"/>
              </a:defRPr>
            </a:lvl4pPr>
            <a:lvl5pPr marL="2098675" indent="-231775">
              <a:spcBef>
                <a:spcPct val="30000"/>
              </a:spcBef>
              <a:defRPr sz="1200">
                <a:solidFill>
                  <a:schemeClr val="tx1"/>
                </a:solidFill>
                <a:latin typeface="Calibri" panose="020F0502020204030204" pitchFamily="34" charset="0"/>
              </a:defRPr>
            </a:lvl5pPr>
            <a:lvl6pPr marL="2555875" indent="-231775" eaLnBrk="0" fontAlgn="base" hangingPunct="0">
              <a:spcBef>
                <a:spcPct val="30000"/>
              </a:spcBef>
              <a:spcAft>
                <a:spcPct val="0"/>
              </a:spcAft>
              <a:defRPr sz="1200">
                <a:solidFill>
                  <a:schemeClr val="tx1"/>
                </a:solidFill>
                <a:latin typeface="Calibri" panose="020F0502020204030204" pitchFamily="34" charset="0"/>
              </a:defRPr>
            </a:lvl6pPr>
            <a:lvl7pPr marL="3013075" indent="-231775" eaLnBrk="0" fontAlgn="base" hangingPunct="0">
              <a:spcBef>
                <a:spcPct val="30000"/>
              </a:spcBef>
              <a:spcAft>
                <a:spcPct val="0"/>
              </a:spcAft>
              <a:defRPr sz="1200">
                <a:solidFill>
                  <a:schemeClr val="tx1"/>
                </a:solidFill>
                <a:latin typeface="Calibri" panose="020F0502020204030204" pitchFamily="34" charset="0"/>
              </a:defRPr>
            </a:lvl7pPr>
            <a:lvl8pPr marL="3470275" indent="-231775" eaLnBrk="0" fontAlgn="base" hangingPunct="0">
              <a:spcBef>
                <a:spcPct val="30000"/>
              </a:spcBef>
              <a:spcAft>
                <a:spcPct val="0"/>
              </a:spcAft>
              <a:defRPr sz="1200">
                <a:solidFill>
                  <a:schemeClr val="tx1"/>
                </a:solidFill>
                <a:latin typeface="Calibri" panose="020F0502020204030204" pitchFamily="34" charset="0"/>
              </a:defRPr>
            </a:lvl8pPr>
            <a:lvl9pPr marL="3927475" indent="-2317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B995C13-7FC0-4B44-A003-BBF86AC9A584}" type="slidenum">
              <a:rPr lang="en-US" altLang="en-US" smtClean="0">
                <a:latin typeface="Arial" panose="020B0604020202020204" pitchFamily="34" charset="0"/>
                <a:ea typeface="MS PGothic" panose="020B0600070205080204" pitchFamily="34" charset="-128"/>
              </a:rPr>
              <a:pPr>
                <a:spcBef>
                  <a:spcPct val="0"/>
                </a:spcBef>
              </a:pPr>
              <a:t>23</a:t>
            </a:fld>
            <a:endParaRPr lang="en-US" altLang="en-US">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15218888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a:extLst>
              <a:ext uri="{FF2B5EF4-FFF2-40B4-BE49-F238E27FC236}">
                <a16:creationId xmlns:a16="http://schemas.microsoft.com/office/drawing/2014/main" id="{C44F3FBC-CBA0-4609-9E50-D5D05925688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a:extLst>
              <a:ext uri="{FF2B5EF4-FFF2-40B4-BE49-F238E27FC236}">
                <a16:creationId xmlns:a16="http://schemas.microsoft.com/office/drawing/2014/main" id="{D083E19B-56D2-4B12-B0F1-A30393F2425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Yes. The Scout completed the requirement using a technique for “seeing” through their sense of touch. The Scout can feel the shape of the constellations, and through discussion with </a:t>
            </a:r>
            <a:r>
              <a:rPr lang="en-US" altLang="en-US" dirty="0" err="1"/>
              <a:t>theirleader</a:t>
            </a:r>
            <a:r>
              <a:rPr lang="en-US" altLang="en-US" dirty="0"/>
              <a:t> the Scout can sense the vastness and inspiration we feel when we gaze into the night sky.</a:t>
            </a:r>
          </a:p>
          <a:p>
            <a:endParaRPr lang="en-US" altLang="en-US" dirty="0"/>
          </a:p>
          <a:p>
            <a:r>
              <a:rPr lang="en-US" altLang="en-US" dirty="0"/>
              <a:t>We need to be creative about ways to help these Scouts be successful. If we can do that, they will learn and grow from the experiences.</a:t>
            </a:r>
          </a:p>
        </p:txBody>
      </p:sp>
      <p:sp>
        <p:nvSpPr>
          <p:cNvPr id="52228" name="Slide Number Placeholder 3">
            <a:extLst>
              <a:ext uri="{FF2B5EF4-FFF2-40B4-BE49-F238E27FC236}">
                <a16:creationId xmlns:a16="http://schemas.microsoft.com/office/drawing/2014/main" id="{3CF08F59-1375-4012-A0F1-60E37DE464F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7238" indent="-290513">
              <a:spcBef>
                <a:spcPct val="30000"/>
              </a:spcBef>
              <a:defRPr sz="1200">
                <a:solidFill>
                  <a:schemeClr val="tx1"/>
                </a:solidFill>
                <a:latin typeface="Calibri" panose="020F0502020204030204" pitchFamily="34" charset="0"/>
              </a:defRPr>
            </a:lvl2pPr>
            <a:lvl3pPr marL="1165225" indent="-231775">
              <a:spcBef>
                <a:spcPct val="30000"/>
              </a:spcBef>
              <a:defRPr sz="1200">
                <a:solidFill>
                  <a:schemeClr val="tx1"/>
                </a:solidFill>
                <a:latin typeface="Calibri" panose="020F0502020204030204" pitchFamily="34" charset="0"/>
              </a:defRPr>
            </a:lvl3pPr>
            <a:lvl4pPr marL="1631950" indent="-231775">
              <a:spcBef>
                <a:spcPct val="30000"/>
              </a:spcBef>
              <a:defRPr sz="1200">
                <a:solidFill>
                  <a:schemeClr val="tx1"/>
                </a:solidFill>
                <a:latin typeface="Calibri" panose="020F0502020204030204" pitchFamily="34" charset="0"/>
              </a:defRPr>
            </a:lvl4pPr>
            <a:lvl5pPr marL="2098675" indent="-231775">
              <a:spcBef>
                <a:spcPct val="30000"/>
              </a:spcBef>
              <a:defRPr sz="1200">
                <a:solidFill>
                  <a:schemeClr val="tx1"/>
                </a:solidFill>
                <a:latin typeface="Calibri" panose="020F0502020204030204" pitchFamily="34" charset="0"/>
              </a:defRPr>
            </a:lvl5pPr>
            <a:lvl6pPr marL="2555875" indent="-231775" eaLnBrk="0" fontAlgn="base" hangingPunct="0">
              <a:spcBef>
                <a:spcPct val="30000"/>
              </a:spcBef>
              <a:spcAft>
                <a:spcPct val="0"/>
              </a:spcAft>
              <a:defRPr sz="1200">
                <a:solidFill>
                  <a:schemeClr val="tx1"/>
                </a:solidFill>
                <a:latin typeface="Calibri" panose="020F0502020204030204" pitchFamily="34" charset="0"/>
              </a:defRPr>
            </a:lvl6pPr>
            <a:lvl7pPr marL="3013075" indent="-231775" eaLnBrk="0" fontAlgn="base" hangingPunct="0">
              <a:spcBef>
                <a:spcPct val="30000"/>
              </a:spcBef>
              <a:spcAft>
                <a:spcPct val="0"/>
              </a:spcAft>
              <a:defRPr sz="1200">
                <a:solidFill>
                  <a:schemeClr val="tx1"/>
                </a:solidFill>
                <a:latin typeface="Calibri" panose="020F0502020204030204" pitchFamily="34" charset="0"/>
              </a:defRPr>
            </a:lvl7pPr>
            <a:lvl8pPr marL="3470275" indent="-231775" eaLnBrk="0" fontAlgn="base" hangingPunct="0">
              <a:spcBef>
                <a:spcPct val="30000"/>
              </a:spcBef>
              <a:spcAft>
                <a:spcPct val="0"/>
              </a:spcAft>
              <a:defRPr sz="1200">
                <a:solidFill>
                  <a:schemeClr val="tx1"/>
                </a:solidFill>
                <a:latin typeface="Calibri" panose="020F0502020204030204" pitchFamily="34" charset="0"/>
              </a:defRPr>
            </a:lvl8pPr>
            <a:lvl9pPr marL="3927475" indent="-2317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7B9C39E-EE28-4EEE-894B-00C6646B5270}" type="slidenum">
              <a:rPr lang="en-US" altLang="en-US" smtClean="0">
                <a:latin typeface="Arial" panose="020B0604020202020204" pitchFamily="34" charset="0"/>
                <a:ea typeface="MS PGothic" panose="020B0600070205080204" pitchFamily="34" charset="-128"/>
              </a:rPr>
              <a:pPr>
                <a:spcBef>
                  <a:spcPct val="0"/>
                </a:spcBef>
              </a:pPr>
              <a:t>24</a:t>
            </a:fld>
            <a:endParaRPr lang="en-US" altLang="en-US">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28754453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D59E2490-828C-45E8-9278-36ACEFC47A3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a:extLst>
              <a:ext uri="{FF2B5EF4-FFF2-40B4-BE49-F238E27FC236}">
                <a16:creationId xmlns:a16="http://schemas.microsoft.com/office/drawing/2014/main" id="{BC61282D-775A-4226-84F5-8FA826500B8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slide says it all!</a:t>
            </a:r>
          </a:p>
          <a:p>
            <a:endParaRPr lang="en-US" altLang="en-US"/>
          </a:p>
          <a:p>
            <a:r>
              <a:rPr lang="en-US" altLang="en-US"/>
              <a:t>Stop and think! How many of us wear glasses or contacts to read or see distant objects? How many of us take medication to control blood pressure or cholesterol? How many of us use hearing aids, or use orthotics in our shoes? Some studies suggest that even one in ten of us has some sort of learning disability—that we may not even know about—and that one in 20 adults experiences problems with attention deficit.</a:t>
            </a:r>
          </a:p>
          <a:p>
            <a:endParaRPr lang="en-US" altLang="en-US"/>
          </a:p>
          <a:p>
            <a:r>
              <a:rPr lang="en-US" altLang="en-US"/>
              <a:t>The point is, that most all of us have some level of disability; and certainly, different </a:t>
            </a:r>
            <a:r>
              <a:rPr lang="en-US" altLang="en-US" b="1" i="1" u="sng"/>
              <a:t>a</a:t>
            </a:r>
            <a:r>
              <a:rPr lang="en-US" altLang="en-US"/>
              <a:t>bilities. And we have different ways that we compensate and make the best of those abilities. Individuals with more serious </a:t>
            </a:r>
            <a:r>
              <a:rPr lang="en-US" altLang="en-US" i="1"/>
              <a:t>disabilities</a:t>
            </a:r>
            <a:r>
              <a:rPr lang="en-US" altLang="en-US"/>
              <a:t> are the same way! If we can tap into this concept we can begin to empathize, and meet the challenge before us.</a:t>
            </a:r>
          </a:p>
        </p:txBody>
      </p:sp>
      <p:sp>
        <p:nvSpPr>
          <p:cNvPr id="54276" name="Slide Number Placeholder 3">
            <a:extLst>
              <a:ext uri="{FF2B5EF4-FFF2-40B4-BE49-F238E27FC236}">
                <a16:creationId xmlns:a16="http://schemas.microsoft.com/office/drawing/2014/main" id="{6A28DADF-1848-4086-A19E-9BDB9216673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7238" indent="-290513">
              <a:spcBef>
                <a:spcPct val="30000"/>
              </a:spcBef>
              <a:defRPr sz="1200">
                <a:solidFill>
                  <a:schemeClr val="tx1"/>
                </a:solidFill>
                <a:latin typeface="Calibri" panose="020F0502020204030204" pitchFamily="34" charset="0"/>
              </a:defRPr>
            </a:lvl2pPr>
            <a:lvl3pPr marL="1165225" indent="-231775">
              <a:spcBef>
                <a:spcPct val="30000"/>
              </a:spcBef>
              <a:defRPr sz="1200">
                <a:solidFill>
                  <a:schemeClr val="tx1"/>
                </a:solidFill>
                <a:latin typeface="Calibri" panose="020F0502020204030204" pitchFamily="34" charset="0"/>
              </a:defRPr>
            </a:lvl3pPr>
            <a:lvl4pPr marL="1631950" indent="-231775">
              <a:spcBef>
                <a:spcPct val="30000"/>
              </a:spcBef>
              <a:defRPr sz="1200">
                <a:solidFill>
                  <a:schemeClr val="tx1"/>
                </a:solidFill>
                <a:latin typeface="Calibri" panose="020F0502020204030204" pitchFamily="34" charset="0"/>
              </a:defRPr>
            </a:lvl4pPr>
            <a:lvl5pPr marL="2098675" indent="-231775">
              <a:spcBef>
                <a:spcPct val="30000"/>
              </a:spcBef>
              <a:defRPr sz="1200">
                <a:solidFill>
                  <a:schemeClr val="tx1"/>
                </a:solidFill>
                <a:latin typeface="Calibri" panose="020F0502020204030204" pitchFamily="34" charset="0"/>
              </a:defRPr>
            </a:lvl5pPr>
            <a:lvl6pPr marL="2555875" indent="-231775" eaLnBrk="0" fontAlgn="base" hangingPunct="0">
              <a:spcBef>
                <a:spcPct val="30000"/>
              </a:spcBef>
              <a:spcAft>
                <a:spcPct val="0"/>
              </a:spcAft>
              <a:defRPr sz="1200">
                <a:solidFill>
                  <a:schemeClr val="tx1"/>
                </a:solidFill>
                <a:latin typeface="Calibri" panose="020F0502020204030204" pitchFamily="34" charset="0"/>
              </a:defRPr>
            </a:lvl6pPr>
            <a:lvl7pPr marL="3013075" indent="-231775" eaLnBrk="0" fontAlgn="base" hangingPunct="0">
              <a:spcBef>
                <a:spcPct val="30000"/>
              </a:spcBef>
              <a:spcAft>
                <a:spcPct val="0"/>
              </a:spcAft>
              <a:defRPr sz="1200">
                <a:solidFill>
                  <a:schemeClr val="tx1"/>
                </a:solidFill>
                <a:latin typeface="Calibri" panose="020F0502020204030204" pitchFamily="34" charset="0"/>
              </a:defRPr>
            </a:lvl7pPr>
            <a:lvl8pPr marL="3470275" indent="-231775" eaLnBrk="0" fontAlgn="base" hangingPunct="0">
              <a:spcBef>
                <a:spcPct val="30000"/>
              </a:spcBef>
              <a:spcAft>
                <a:spcPct val="0"/>
              </a:spcAft>
              <a:defRPr sz="1200">
                <a:solidFill>
                  <a:schemeClr val="tx1"/>
                </a:solidFill>
                <a:latin typeface="Calibri" panose="020F0502020204030204" pitchFamily="34" charset="0"/>
              </a:defRPr>
            </a:lvl8pPr>
            <a:lvl9pPr marL="3927475" indent="-2317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BB79734-EF09-4ADB-8F6A-5E9D1548C83E}" type="slidenum">
              <a:rPr lang="en-US" altLang="en-US" smtClean="0">
                <a:ea typeface="MS PGothic" panose="020B0600070205080204" pitchFamily="34" charset="-128"/>
              </a:rPr>
              <a:pPr>
                <a:spcBef>
                  <a:spcPct val="0"/>
                </a:spcBef>
              </a:pPr>
              <a:t>25</a:t>
            </a:fld>
            <a:endParaRPr lang="en-US" altLang="en-US">
              <a:ea typeface="MS PGothic" panose="020B0600070205080204" pitchFamily="34" charset="-128"/>
            </a:endParaRPr>
          </a:p>
        </p:txBody>
      </p:sp>
    </p:spTree>
    <p:extLst>
      <p:ext uri="{BB962C8B-B14F-4D97-AF65-F5344CB8AC3E}">
        <p14:creationId xmlns:p14="http://schemas.microsoft.com/office/powerpoint/2010/main" val="9617630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a:extLst>
              <a:ext uri="{FF2B5EF4-FFF2-40B4-BE49-F238E27FC236}">
                <a16:creationId xmlns:a16="http://schemas.microsoft.com/office/drawing/2014/main" id="{35205F7F-90A9-445E-9A1A-CEF95113787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a:extLst>
              <a:ext uri="{FF2B5EF4-FFF2-40B4-BE49-F238E27FC236}">
                <a16:creationId xmlns:a16="http://schemas.microsoft.com/office/drawing/2014/main" id="{9833D7B5-A192-45AC-AA1F-BCFA9C2B765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a:t>[Note to the presenter: This is your opportunity to review any details or issues participants indicated earlier that they wanted to be sure were covered. Provide the answers to any that were not covered, and allow further questions from the group as time allows. This is also the time to gather feedback for passing on to the National Advancement Team. Please send any comments or suggestions to advancement.team@scouting.org.]</a:t>
            </a:r>
            <a:endParaRPr lang="en-US" altLang="en-US"/>
          </a:p>
        </p:txBody>
      </p:sp>
      <p:sp>
        <p:nvSpPr>
          <p:cNvPr id="56324" name="Slide Number Placeholder 3">
            <a:extLst>
              <a:ext uri="{FF2B5EF4-FFF2-40B4-BE49-F238E27FC236}">
                <a16:creationId xmlns:a16="http://schemas.microsoft.com/office/drawing/2014/main" id="{5C8D6BAE-E9BB-41E7-8602-BD62F1061C7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spcBef>
                <a:spcPct val="30000"/>
              </a:spcBef>
              <a:defRPr sz="1200">
                <a:solidFill>
                  <a:schemeClr val="tx1"/>
                </a:solidFill>
                <a:latin typeface="Calibri" panose="020F0502020204030204" pitchFamily="34" charset="0"/>
              </a:defRPr>
            </a:lvl1pPr>
            <a:lvl2pPr marL="757238" indent="-290513" defTabSz="939800">
              <a:spcBef>
                <a:spcPct val="30000"/>
              </a:spcBef>
              <a:defRPr sz="1200">
                <a:solidFill>
                  <a:schemeClr val="tx1"/>
                </a:solidFill>
                <a:latin typeface="Calibri" panose="020F0502020204030204" pitchFamily="34" charset="0"/>
              </a:defRPr>
            </a:lvl2pPr>
            <a:lvl3pPr marL="1165225" indent="-231775" defTabSz="939800">
              <a:spcBef>
                <a:spcPct val="30000"/>
              </a:spcBef>
              <a:defRPr sz="1200">
                <a:solidFill>
                  <a:schemeClr val="tx1"/>
                </a:solidFill>
                <a:latin typeface="Calibri" panose="020F0502020204030204" pitchFamily="34" charset="0"/>
              </a:defRPr>
            </a:lvl3pPr>
            <a:lvl4pPr marL="1631950" indent="-231775" defTabSz="939800">
              <a:spcBef>
                <a:spcPct val="30000"/>
              </a:spcBef>
              <a:defRPr sz="1200">
                <a:solidFill>
                  <a:schemeClr val="tx1"/>
                </a:solidFill>
                <a:latin typeface="Calibri" panose="020F0502020204030204" pitchFamily="34" charset="0"/>
              </a:defRPr>
            </a:lvl4pPr>
            <a:lvl5pPr marL="2098675" indent="-231775" defTabSz="939800">
              <a:spcBef>
                <a:spcPct val="30000"/>
              </a:spcBef>
              <a:defRPr sz="1200">
                <a:solidFill>
                  <a:schemeClr val="tx1"/>
                </a:solidFill>
                <a:latin typeface="Calibri" panose="020F0502020204030204" pitchFamily="34" charset="0"/>
              </a:defRPr>
            </a:lvl5pPr>
            <a:lvl6pPr marL="2555875" indent="-231775" defTabSz="939800" eaLnBrk="0" fontAlgn="base" hangingPunct="0">
              <a:spcBef>
                <a:spcPct val="30000"/>
              </a:spcBef>
              <a:spcAft>
                <a:spcPct val="0"/>
              </a:spcAft>
              <a:defRPr sz="1200">
                <a:solidFill>
                  <a:schemeClr val="tx1"/>
                </a:solidFill>
                <a:latin typeface="Calibri" panose="020F0502020204030204" pitchFamily="34" charset="0"/>
              </a:defRPr>
            </a:lvl6pPr>
            <a:lvl7pPr marL="3013075" indent="-231775" defTabSz="939800" eaLnBrk="0" fontAlgn="base" hangingPunct="0">
              <a:spcBef>
                <a:spcPct val="30000"/>
              </a:spcBef>
              <a:spcAft>
                <a:spcPct val="0"/>
              </a:spcAft>
              <a:defRPr sz="1200">
                <a:solidFill>
                  <a:schemeClr val="tx1"/>
                </a:solidFill>
                <a:latin typeface="Calibri" panose="020F0502020204030204" pitchFamily="34" charset="0"/>
              </a:defRPr>
            </a:lvl7pPr>
            <a:lvl8pPr marL="3470275" indent="-231775" defTabSz="939800" eaLnBrk="0" fontAlgn="base" hangingPunct="0">
              <a:spcBef>
                <a:spcPct val="30000"/>
              </a:spcBef>
              <a:spcAft>
                <a:spcPct val="0"/>
              </a:spcAft>
              <a:defRPr sz="1200">
                <a:solidFill>
                  <a:schemeClr val="tx1"/>
                </a:solidFill>
                <a:latin typeface="Calibri" panose="020F0502020204030204" pitchFamily="34" charset="0"/>
              </a:defRPr>
            </a:lvl8pPr>
            <a:lvl9pPr marL="3927475" indent="-231775" defTabSz="9398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9180BCE-D8B8-4C3C-9E9F-D471E213DA07}" type="slidenum">
              <a:rPr lang="en-US" altLang="en-US" sz="1300" smtClean="0">
                <a:latin typeface="Arial" panose="020B0604020202020204" pitchFamily="34" charset="0"/>
                <a:ea typeface="MS PGothic" panose="020B0600070205080204" pitchFamily="34" charset="-128"/>
              </a:rPr>
              <a:pPr>
                <a:spcBef>
                  <a:spcPct val="0"/>
                </a:spcBef>
              </a:pPr>
              <a:t>26</a:t>
            </a:fld>
            <a:endParaRPr lang="en-US" altLang="en-US" sz="1300">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581109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844371"/>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437360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77052E8-79C4-3C42-88EB-68CFD9DED067}" type="datetimeFigureOut">
              <a:rPr lang="en-US" smtClean="0"/>
              <a:t>5/8/2018</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F2ADD94-4F71-734A-803A-0E13E0D169BD}" type="slidenum">
              <a:rPr lang="en-US" smtClean="0"/>
              <a:t>‹#›</a:t>
            </a:fld>
            <a:endParaRPr lang="en-US"/>
          </a:p>
        </p:txBody>
      </p:sp>
    </p:spTree>
    <p:extLst>
      <p:ext uri="{BB962C8B-B14F-4D97-AF65-F5344CB8AC3E}">
        <p14:creationId xmlns:p14="http://schemas.microsoft.com/office/powerpoint/2010/main" val="7685573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9B28A8D-7730-0349-B6FF-0DA4D09A7655}" type="datetimeFigureOut">
              <a:rPr lang="en-US" smtClean="0"/>
              <a:t>5/8/2018</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F9DDD6D-AD44-FC4B-9147-AAAC04DA5797}" type="slidenum">
              <a:rPr lang="en-US" smtClean="0"/>
              <a:t>‹#›</a:t>
            </a:fld>
            <a:endParaRPr lang="en-US"/>
          </a:p>
        </p:txBody>
      </p:sp>
    </p:spTree>
    <p:extLst>
      <p:ext uri="{BB962C8B-B14F-4D97-AF65-F5344CB8AC3E}">
        <p14:creationId xmlns:p14="http://schemas.microsoft.com/office/powerpoint/2010/main" val="2174728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9B28A8D-7730-0349-B6FF-0DA4D09A7655}" type="datetimeFigureOut">
              <a:rPr lang="en-US" smtClean="0"/>
              <a:t>5/8/2018</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F9DDD6D-AD44-FC4B-9147-AAAC04DA5797}" type="slidenum">
              <a:rPr lang="en-US" smtClean="0"/>
              <a:t>‹#›</a:t>
            </a:fld>
            <a:endParaRPr lang="en-US"/>
          </a:p>
        </p:txBody>
      </p:sp>
    </p:spTree>
    <p:extLst>
      <p:ext uri="{BB962C8B-B14F-4D97-AF65-F5344CB8AC3E}">
        <p14:creationId xmlns:p14="http://schemas.microsoft.com/office/powerpoint/2010/main" val="23604344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9B28A8D-7730-0349-B6FF-0DA4D09A7655}" type="datetimeFigureOut">
              <a:rPr lang="en-US" smtClean="0"/>
              <a:t>5/8/2018</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F9DDD6D-AD44-FC4B-9147-AAAC04DA5797}" type="slidenum">
              <a:rPr lang="en-US" smtClean="0"/>
              <a:t>‹#›</a:t>
            </a:fld>
            <a:endParaRPr lang="en-US"/>
          </a:p>
        </p:txBody>
      </p:sp>
    </p:spTree>
    <p:extLst>
      <p:ext uri="{BB962C8B-B14F-4D97-AF65-F5344CB8AC3E}">
        <p14:creationId xmlns:p14="http://schemas.microsoft.com/office/powerpoint/2010/main" val="1965648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19B28A8D-7730-0349-B6FF-0DA4D09A7655}" type="datetimeFigureOut">
              <a:rPr lang="en-US" smtClean="0"/>
              <a:t>5/8/2018</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F9DDD6D-AD44-FC4B-9147-AAAC04DA5797}" type="slidenum">
              <a:rPr lang="en-US" smtClean="0"/>
              <a:t>‹#›</a:t>
            </a:fld>
            <a:endParaRPr lang="en-US"/>
          </a:p>
        </p:txBody>
      </p:sp>
    </p:spTree>
    <p:extLst>
      <p:ext uri="{BB962C8B-B14F-4D97-AF65-F5344CB8AC3E}">
        <p14:creationId xmlns:p14="http://schemas.microsoft.com/office/powerpoint/2010/main" val="2168083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19B28A8D-7730-0349-B6FF-0DA4D09A7655}" type="datetimeFigureOut">
              <a:rPr lang="en-US" smtClean="0"/>
              <a:t>5/8/2018</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F9DDD6D-AD44-FC4B-9147-AAAC04DA5797}" type="slidenum">
              <a:rPr lang="en-US" smtClean="0"/>
              <a:t>‹#›</a:t>
            </a:fld>
            <a:endParaRPr lang="en-US"/>
          </a:p>
        </p:txBody>
      </p:sp>
    </p:spTree>
    <p:extLst>
      <p:ext uri="{BB962C8B-B14F-4D97-AF65-F5344CB8AC3E}">
        <p14:creationId xmlns:p14="http://schemas.microsoft.com/office/powerpoint/2010/main" val="23770780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78809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02563"/>
            <a:ext cx="3008313" cy="1162050"/>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3575050" y="6025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76461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6465267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22789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76049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image" Target="../media/image2.jpg"/><Relationship Id="rId5" Type="http://schemas.openxmlformats.org/officeDocument/2006/relationships/slideLayout" Target="../slideLayouts/slideLayout6.xml"/><Relationship Id="rId10" Type="http://schemas.openxmlformats.org/officeDocument/2006/relationships/theme" Target="../theme/theme2.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898935"/>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3972084"/>
            <a:ext cx="8229600" cy="215407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77565017"/>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512-932_Powerpoint2.jpg"/>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0" y="0"/>
            <a:ext cx="9144000" cy="6854653"/>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4858959"/>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7" r:id="rId7"/>
    <p:sldLayoutId id="2147483668" r:id="rId8"/>
    <p:sldLayoutId id="2147483670" r:id="rId9"/>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scouting.org/disabilitiesawareness.aspx"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hyperlink" Target="http://www.scouting.org/specialneeds.aspx"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hyperlink" Target="http://www.scouting.org/scoutsource/BoyScouts/AdvancementandAwards/resources.aspx" TargetMode="External"/><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a:extLst>
              <a:ext uri="{FF2B5EF4-FFF2-40B4-BE49-F238E27FC236}">
                <a16:creationId xmlns:a16="http://schemas.microsoft.com/office/drawing/2014/main" id="{5ED5A46D-C596-4F67-A598-1DA6895CB102}"/>
              </a:ext>
            </a:extLst>
          </p:cNvPr>
          <p:cNvSpPr>
            <a:spLocks noGrp="1"/>
          </p:cNvSpPr>
          <p:nvPr>
            <p:ph type="ctrTitle"/>
          </p:nvPr>
        </p:nvSpPr>
        <p:spPr>
          <a:xfrm>
            <a:off x="838200" y="3317631"/>
            <a:ext cx="7772400" cy="1470025"/>
          </a:xfrm>
        </p:spPr>
        <p:txBody>
          <a:bodyPr>
            <a:normAutofit fontScale="90000"/>
          </a:bodyPr>
          <a:lstStyle/>
          <a:p>
            <a:pPr eaLnBrk="1" hangingPunct="1"/>
            <a:r>
              <a:rPr lang="en-US" altLang="en-US"/>
              <a:t>NDA 200</a:t>
            </a:r>
            <a:r>
              <a:rPr lang="en-US" altLang="en-US" dirty="0"/>
              <a:t>/CED 713</a:t>
            </a:r>
            <a:br>
              <a:rPr lang="en-US" altLang="en-US" dirty="0"/>
            </a:br>
            <a:r>
              <a:rPr lang="en-US" altLang="en-US" dirty="0"/>
              <a:t>Advancement for Scouts With Disabilities</a:t>
            </a:r>
          </a:p>
        </p:txBody>
      </p:sp>
      <p:pic>
        <p:nvPicPr>
          <p:cNvPr id="4100" name="Picture 4" descr="C:\Users\Tony Mei\Desktop\Scouts\Commissioner College Update Project\General\Commissioner College Patches\College of Commissioner Science.png">
            <a:extLst>
              <a:ext uri="{FF2B5EF4-FFF2-40B4-BE49-F238E27FC236}">
                <a16:creationId xmlns:a16="http://schemas.microsoft.com/office/drawing/2014/main" id="{A2D52972-4F9C-47D7-A549-5F7445A2A1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490529"/>
            <a:ext cx="1752600" cy="175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518F4C29-46B4-49A8-B70D-973E60AF8770}"/>
              </a:ext>
            </a:extLst>
          </p:cNvPr>
          <p:cNvSpPr txBox="1"/>
          <p:nvPr/>
        </p:nvSpPr>
        <p:spPr>
          <a:xfrm>
            <a:off x="3962400" y="5075073"/>
            <a:ext cx="5065713" cy="1169988"/>
          </a:xfrm>
          <a:prstGeom prst="rect">
            <a:avLst/>
          </a:prstGeom>
          <a:ln/>
        </p:spPr>
        <p:style>
          <a:lnRef idx="1">
            <a:schemeClr val="dk1"/>
          </a:lnRef>
          <a:fillRef idx="2">
            <a:schemeClr val="dk1"/>
          </a:fillRef>
          <a:effectRef idx="1">
            <a:schemeClr val="dk1"/>
          </a:effectRef>
          <a:fontRef idx="minor">
            <a:schemeClr val="dk1"/>
          </a:fontRef>
        </p:style>
        <p:txBody>
          <a:bodyPr>
            <a:spAutoFit/>
          </a:bodyPr>
          <a:lstStyle/>
          <a:p>
            <a:pPr eaLnBrk="1" hangingPunct="1">
              <a:defRPr/>
            </a:pPr>
            <a:r>
              <a:rPr lang="en-US" sz="1400" b="1" dirty="0">
                <a:solidFill>
                  <a:srgbClr val="000000"/>
                </a:solidFill>
                <a:latin typeface="Arial" panose="020B0604020202020204" pitchFamily="34" charset="0"/>
                <a:ea typeface="ＭＳ Ｐゴシック" charset="-128"/>
                <a:cs typeface="Arial" panose="020B0604020202020204" pitchFamily="34" charset="0"/>
              </a:rPr>
              <a:t>Expiration Date</a:t>
            </a:r>
          </a:p>
          <a:p>
            <a:pPr eaLnBrk="1" hangingPunct="1">
              <a:defRPr/>
            </a:pPr>
            <a:r>
              <a:rPr lang="en-US" sz="1400" dirty="0">
                <a:latin typeface="Arial" panose="020B0604020202020204" pitchFamily="34" charset="0"/>
                <a:ea typeface="ＭＳ Ｐゴシック" charset="-128"/>
                <a:cs typeface="Arial" panose="020B0604020202020204" pitchFamily="34" charset="0"/>
              </a:rPr>
              <a:t>This presentation is not to be used after Dec. 31, 2019.</a:t>
            </a:r>
          </a:p>
          <a:p>
            <a:pPr eaLnBrk="1" hangingPunct="1">
              <a:defRPr/>
            </a:pPr>
            <a:r>
              <a:rPr lang="en-US" sz="1400" dirty="0">
                <a:latin typeface="Arial" panose="020B0604020202020204" pitchFamily="34" charset="0"/>
                <a:ea typeface="ＭＳ Ｐゴシック" charset="-128"/>
                <a:cs typeface="Arial" panose="020B0604020202020204" pitchFamily="34" charset="0"/>
              </a:rPr>
              <a:t>Obtain an updated version at </a:t>
            </a:r>
            <a:r>
              <a:rPr lang="en-US" sz="1400" dirty="0">
                <a:solidFill>
                  <a:srgbClr val="0070C0"/>
                </a:solidFill>
                <a:latin typeface="Arial" panose="020B0604020202020204" pitchFamily="34" charset="0"/>
                <a:ea typeface="ＭＳ Ｐゴシック" charset="-128"/>
                <a:cs typeface="Arial" panose="020B0604020202020204" pitchFamily="34" charset="0"/>
                <a:hlinkClick r:id="rId4"/>
              </a:rPr>
              <a:t>www.scouting.org/disabilitiesawareness.aspx</a:t>
            </a:r>
            <a:endParaRPr lang="en-US" sz="1400" dirty="0">
              <a:solidFill>
                <a:srgbClr val="0070C0"/>
              </a:solidFill>
              <a:latin typeface="Arial" panose="020B0604020202020204" pitchFamily="34" charset="0"/>
              <a:ea typeface="ＭＳ Ｐゴシック" charset="-128"/>
              <a:cs typeface="Arial" panose="020B0604020202020204" pitchFamily="34" charset="0"/>
            </a:endParaRPr>
          </a:p>
          <a:p>
            <a:pPr eaLnBrk="1" hangingPunct="1">
              <a:defRPr/>
            </a:pPr>
            <a:endParaRPr lang="en-US" sz="1400" dirty="0">
              <a:solidFill>
                <a:srgbClr val="0070C0"/>
              </a:solidFill>
              <a:latin typeface="Arial" panose="020B0604020202020204" pitchFamily="34" charset="0"/>
              <a:ea typeface="ＭＳ Ｐゴシック" charset="-128"/>
              <a:cs typeface="Arial" panose="020B0604020202020204" pitchFamily="34" charset="0"/>
            </a:endParaRPr>
          </a:p>
        </p:txBody>
      </p:sp>
    </p:spTree>
    <p:extLst>
      <p:ext uri="{BB962C8B-B14F-4D97-AF65-F5344CB8AC3E}">
        <p14:creationId xmlns:p14="http://schemas.microsoft.com/office/powerpoint/2010/main" val="28434833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3987DC90-33F4-4CDD-821F-DE93BE77E793}"/>
              </a:ext>
            </a:extLst>
          </p:cNvPr>
          <p:cNvSpPr>
            <a:spLocks noGrp="1"/>
          </p:cNvSpPr>
          <p:nvPr>
            <p:ph type="title" idx="4294967295"/>
          </p:nvPr>
        </p:nvSpPr>
        <p:spPr>
          <a:xfrm>
            <a:off x="914400" y="617538"/>
            <a:ext cx="8229600" cy="1143000"/>
          </a:xfrm>
        </p:spPr>
        <p:txBody>
          <a:bodyPr>
            <a:normAutofit fontScale="90000"/>
          </a:bodyPr>
          <a:lstStyle/>
          <a:p>
            <a:pPr eaLnBrk="1" hangingPunct="1"/>
            <a:r>
              <a:rPr lang="en-US" altLang="en-US" sz="4000"/>
              <a:t>Why Scouting for </a:t>
            </a:r>
            <a:br>
              <a:rPr lang="en-US" altLang="en-US" sz="4000"/>
            </a:br>
            <a:r>
              <a:rPr lang="en-US" altLang="en-US" sz="4000"/>
              <a:t>Youth Who Have Disabilities?</a:t>
            </a:r>
          </a:p>
        </p:txBody>
      </p:sp>
      <p:sp>
        <p:nvSpPr>
          <p:cNvPr id="6147" name="Slide Number Placeholder 5">
            <a:extLst>
              <a:ext uri="{FF2B5EF4-FFF2-40B4-BE49-F238E27FC236}">
                <a16:creationId xmlns:a16="http://schemas.microsoft.com/office/drawing/2014/main" id="{6C75F8E8-028F-48EC-AE34-F6BAB11560BD}"/>
              </a:ext>
            </a:extLst>
          </p:cNvPr>
          <p:cNvSpPr txBox="1">
            <a:spLocks noGrp="1"/>
          </p:cNvSpPr>
          <p:nvPr/>
        </p:nvSpPr>
        <p:spPr bwMode="auto">
          <a:xfrm>
            <a:off x="70104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16E5BE44-CA11-433F-B4A6-57428B082EDF}" type="slidenum">
              <a:rPr lang="en-US" altLang="en-US" sz="1800">
                <a:solidFill>
                  <a:srgbClr val="898989"/>
                </a:solidFill>
                <a:ea typeface="MS PGothic" panose="020B0600070205080204" pitchFamily="34" charset="-128"/>
              </a:rPr>
              <a:pPr eaLnBrk="1" hangingPunct="1">
                <a:spcBef>
                  <a:spcPct val="0"/>
                </a:spcBef>
                <a:buFontTx/>
                <a:buNone/>
              </a:pPr>
              <a:t>2</a:t>
            </a:fld>
            <a:endParaRPr lang="en-US" altLang="en-US" sz="1800">
              <a:solidFill>
                <a:srgbClr val="898989"/>
              </a:solidFill>
              <a:ea typeface="MS PGothic" panose="020B0600070205080204" pitchFamily="34" charset="-128"/>
            </a:endParaRPr>
          </a:p>
        </p:txBody>
      </p:sp>
      <p:sp>
        <p:nvSpPr>
          <p:cNvPr id="6148" name="Rectangle 3">
            <a:extLst>
              <a:ext uri="{FF2B5EF4-FFF2-40B4-BE49-F238E27FC236}">
                <a16:creationId xmlns:a16="http://schemas.microsoft.com/office/drawing/2014/main" id="{FF37569A-FB82-4198-AF96-ACCA28AC2C42}"/>
              </a:ext>
            </a:extLst>
          </p:cNvPr>
          <p:cNvSpPr txBox="1">
            <a:spLocks/>
          </p:cNvSpPr>
          <p:nvPr/>
        </p:nvSpPr>
        <p:spPr bwMode="auto">
          <a:xfrm>
            <a:off x="314325" y="2370138"/>
            <a:ext cx="8547100" cy="368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88975" indent="-457200">
              <a:spcBef>
                <a:spcPct val="20000"/>
              </a:spcBef>
              <a:buFont typeface="Arial" panose="020B0604020202020204" pitchFamily="34" charset="0"/>
              <a:buChar char="•"/>
              <a:defRPr sz="3200">
                <a:solidFill>
                  <a:schemeClr val="tx1"/>
                </a:solidFill>
                <a:latin typeface="Calibri" panose="020F0502020204030204" pitchFamily="34" charset="0"/>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spcAft>
                <a:spcPts val="1200"/>
              </a:spcAft>
              <a:buFontTx/>
              <a:buBlip>
                <a:blip r:embed="rId3"/>
              </a:buBlip>
            </a:pPr>
            <a:r>
              <a:rPr lang="en-US" altLang="en-US" sz="2800">
                <a:latin typeface="Arial" panose="020B0604020202020204" pitchFamily="34" charset="0"/>
                <a:ea typeface="ヒラギノ角ゴ Pro W3" charset="-128"/>
              </a:rPr>
              <a:t>Scouting can have value for all eligible youth.</a:t>
            </a:r>
          </a:p>
          <a:p>
            <a:pPr eaLnBrk="1" hangingPunct="1">
              <a:spcBef>
                <a:spcPct val="0"/>
              </a:spcBef>
              <a:spcAft>
                <a:spcPts val="1200"/>
              </a:spcAft>
              <a:buFontTx/>
              <a:buBlip>
                <a:blip r:embed="rId3"/>
              </a:buBlip>
            </a:pPr>
            <a:r>
              <a:rPr lang="en-US" altLang="en-US" sz="2800">
                <a:latin typeface="Arial" panose="020B0604020202020204" pitchFamily="34" charset="0"/>
                <a:ea typeface="ヒラギノ角ゴ Pro W3" charset="-128"/>
              </a:rPr>
              <a:t>Youth with disabilities often find challenges in social settings. </a:t>
            </a:r>
          </a:p>
          <a:p>
            <a:pPr eaLnBrk="1" hangingPunct="1">
              <a:spcBef>
                <a:spcPct val="0"/>
              </a:spcBef>
              <a:spcAft>
                <a:spcPts val="1200"/>
              </a:spcAft>
              <a:buFontTx/>
              <a:buBlip>
                <a:blip r:embed="rId3"/>
              </a:buBlip>
            </a:pPr>
            <a:r>
              <a:rPr lang="en-US" altLang="en-US" sz="2800">
                <a:latin typeface="Arial" panose="020B0604020202020204" pitchFamily="34" charset="0"/>
                <a:ea typeface="ヒラギノ角ゴ Pro W3" charset="-128"/>
              </a:rPr>
              <a:t>Scouting teaches skills that help prepare them for life in our society. </a:t>
            </a:r>
            <a:endParaRPr lang="en-US" altLang="en-US" sz="1400">
              <a:latin typeface="Arial" panose="020B0604020202020204" pitchFamily="34" charset="0"/>
              <a:ea typeface="ヒラギノ角ゴ Pro W3" charset="-128"/>
            </a:endParaRPr>
          </a:p>
          <a:p>
            <a:pPr eaLnBrk="1" hangingPunct="1">
              <a:spcBef>
                <a:spcPct val="0"/>
              </a:spcBef>
              <a:spcAft>
                <a:spcPts val="1200"/>
              </a:spcAft>
              <a:buFontTx/>
              <a:buBlip>
                <a:blip r:embed="rId3"/>
              </a:buBlip>
            </a:pPr>
            <a:r>
              <a:rPr lang="en-US" altLang="en-US" sz="2800">
                <a:latin typeface="Arial" panose="020B0604020202020204" pitchFamily="34" charset="0"/>
                <a:ea typeface="ヒラギノ角ゴ Pro W3" charset="-128"/>
              </a:rPr>
              <a:t>Scouting provides broader associations. </a:t>
            </a:r>
          </a:p>
        </p:txBody>
      </p:sp>
    </p:spTree>
    <p:extLst>
      <p:ext uri="{BB962C8B-B14F-4D97-AF65-F5344CB8AC3E}">
        <p14:creationId xmlns:p14="http://schemas.microsoft.com/office/powerpoint/2010/main" val="41386474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6751D273-6141-4730-BBE2-39D7BC44E137}"/>
              </a:ext>
            </a:extLst>
          </p:cNvPr>
          <p:cNvSpPr>
            <a:spLocks noGrp="1"/>
          </p:cNvSpPr>
          <p:nvPr>
            <p:ph type="title" idx="4294967295"/>
          </p:nvPr>
        </p:nvSpPr>
        <p:spPr>
          <a:xfrm>
            <a:off x="914400" y="234950"/>
            <a:ext cx="8229600" cy="866775"/>
          </a:xfrm>
        </p:spPr>
        <p:txBody>
          <a:bodyPr/>
          <a:lstStyle/>
          <a:p>
            <a:pPr eaLnBrk="1" hangingPunct="1"/>
            <a:r>
              <a:rPr lang="en-US" altLang="en-US" sz="4000">
                <a:latin typeface="Arial" panose="020B0604020202020204" pitchFamily="34" charset="0"/>
                <a:cs typeface="Arial" panose="020B0604020202020204" pitchFamily="34" charset="0"/>
              </a:rPr>
              <a:t>Documenting a Disability…</a:t>
            </a:r>
          </a:p>
        </p:txBody>
      </p:sp>
      <p:sp>
        <p:nvSpPr>
          <p:cNvPr id="8195" name="Slide Number Placeholder 5">
            <a:extLst>
              <a:ext uri="{FF2B5EF4-FFF2-40B4-BE49-F238E27FC236}">
                <a16:creationId xmlns:a16="http://schemas.microsoft.com/office/drawing/2014/main" id="{563B950D-E50C-408B-A76C-7C387CE210D8}"/>
              </a:ext>
            </a:extLst>
          </p:cNvPr>
          <p:cNvSpPr txBox="1">
            <a:spLocks noGrp="1"/>
          </p:cNvSpPr>
          <p:nvPr/>
        </p:nvSpPr>
        <p:spPr bwMode="auto">
          <a:xfrm>
            <a:off x="70104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FF3B4F7F-1F51-4177-89AD-E829445C2EB9}" type="slidenum">
              <a:rPr lang="en-US" altLang="en-US" sz="1800">
                <a:solidFill>
                  <a:srgbClr val="898989"/>
                </a:solidFill>
                <a:ea typeface="MS PGothic" panose="020B0600070205080204" pitchFamily="34" charset="-128"/>
              </a:rPr>
              <a:pPr eaLnBrk="1" hangingPunct="1">
                <a:spcBef>
                  <a:spcPct val="0"/>
                </a:spcBef>
                <a:buFontTx/>
                <a:buNone/>
              </a:pPr>
              <a:t>3</a:t>
            </a:fld>
            <a:endParaRPr lang="en-US" altLang="en-US" sz="1800">
              <a:solidFill>
                <a:srgbClr val="898989"/>
              </a:solidFill>
              <a:ea typeface="MS PGothic" panose="020B0600070205080204" pitchFamily="34" charset="-128"/>
            </a:endParaRPr>
          </a:p>
        </p:txBody>
      </p:sp>
      <p:sp>
        <p:nvSpPr>
          <p:cNvPr id="8196" name="Rectangle 3">
            <a:extLst>
              <a:ext uri="{FF2B5EF4-FFF2-40B4-BE49-F238E27FC236}">
                <a16:creationId xmlns:a16="http://schemas.microsoft.com/office/drawing/2014/main" id="{239E4A45-77B2-4F2A-BE48-898CD5B27C2D}"/>
              </a:ext>
            </a:extLst>
          </p:cNvPr>
          <p:cNvSpPr txBox="1">
            <a:spLocks/>
          </p:cNvSpPr>
          <p:nvPr/>
        </p:nvSpPr>
        <p:spPr bwMode="auto">
          <a:xfrm>
            <a:off x="298450" y="2078038"/>
            <a:ext cx="8547100" cy="376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88975" indent="-4572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spcAft>
                <a:spcPts val="1200"/>
              </a:spcAft>
              <a:buFontTx/>
              <a:buBlip>
                <a:blip r:embed="rId3"/>
              </a:buBlip>
            </a:pPr>
            <a:r>
              <a:rPr lang="en-US" altLang="en-US" sz="2600">
                <a:latin typeface="Arial" panose="020B0604020202020204" pitchFamily="34" charset="0"/>
                <a:ea typeface="ヒラギノ角ゴ Pro W3" charset="-128"/>
              </a:rPr>
              <a:t>Obtain letter from parent describing disability</a:t>
            </a:r>
          </a:p>
          <a:p>
            <a:pPr eaLnBrk="1" hangingPunct="1">
              <a:spcBef>
                <a:spcPct val="0"/>
              </a:spcBef>
              <a:spcAft>
                <a:spcPts val="1200"/>
              </a:spcAft>
              <a:buFontTx/>
              <a:buBlip>
                <a:blip r:embed="rId3"/>
              </a:buBlip>
            </a:pPr>
            <a:r>
              <a:rPr lang="en-US" altLang="en-US" sz="2600">
                <a:latin typeface="Arial" panose="020B0604020202020204" pitchFamily="34" charset="0"/>
                <a:ea typeface="ヒラギノ角ゴ Pro W3" charset="-128"/>
              </a:rPr>
              <a:t>Provide youth application or membership card</a:t>
            </a:r>
          </a:p>
          <a:p>
            <a:pPr eaLnBrk="1" hangingPunct="1">
              <a:spcBef>
                <a:spcPct val="0"/>
              </a:spcBef>
              <a:spcAft>
                <a:spcPts val="1200"/>
              </a:spcAft>
              <a:buFontTx/>
              <a:buBlip>
                <a:blip r:embed="rId3"/>
              </a:buBlip>
            </a:pPr>
            <a:r>
              <a:rPr lang="en-US" altLang="en-US" sz="2600">
                <a:latin typeface="Arial" panose="020B0604020202020204" pitchFamily="34" charset="0"/>
                <a:ea typeface="ヒラギノ角ゴ Pro W3" charset="-128"/>
              </a:rPr>
              <a:t>Complete BSA health form (parts A and C)</a:t>
            </a:r>
          </a:p>
          <a:p>
            <a:pPr eaLnBrk="1" hangingPunct="1">
              <a:spcBef>
                <a:spcPct val="0"/>
              </a:spcBef>
              <a:spcAft>
                <a:spcPts val="1200"/>
              </a:spcAft>
              <a:buFontTx/>
              <a:buBlip>
                <a:blip r:embed="rId3"/>
              </a:buBlip>
            </a:pPr>
            <a:r>
              <a:rPr lang="en-US" altLang="en-US" sz="2600">
                <a:latin typeface="Arial" panose="020B0604020202020204" pitchFamily="34" charset="0"/>
                <a:ea typeface="ヒラギノ角ゴ Pro W3" charset="-128"/>
              </a:rPr>
              <a:t>Obtain statement from health professional</a:t>
            </a:r>
          </a:p>
          <a:p>
            <a:pPr eaLnBrk="1" hangingPunct="1">
              <a:spcBef>
                <a:spcPct val="0"/>
              </a:spcBef>
              <a:spcAft>
                <a:spcPts val="1200"/>
              </a:spcAft>
              <a:buFontTx/>
              <a:buBlip>
                <a:blip r:embed="rId3"/>
              </a:buBlip>
            </a:pPr>
            <a:r>
              <a:rPr lang="en-US" altLang="en-US" sz="2600">
                <a:latin typeface="Arial" panose="020B0604020202020204" pitchFamily="34" charset="0"/>
                <a:ea typeface="ヒラギノ角ゴ Pro W3" charset="-128"/>
              </a:rPr>
              <a:t>Obtain letter from unit leader</a:t>
            </a:r>
          </a:p>
          <a:p>
            <a:pPr eaLnBrk="1" hangingPunct="1">
              <a:spcBef>
                <a:spcPct val="0"/>
              </a:spcBef>
              <a:spcAft>
                <a:spcPts val="1200"/>
              </a:spcAft>
              <a:buFontTx/>
              <a:buBlip>
                <a:blip r:embed="rId3"/>
              </a:buBlip>
            </a:pPr>
            <a:r>
              <a:rPr lang="en-US" altLang="en-US" sz="2600">
                <a:latin typeface="Arial" panose="020B0604020202020204" pitchFamily="34" charset="0"/>
                <a:ea typeface="ヒラギノ角ゴ Pro W3" charset="-128"/>
              </a:rPr>
              <a:t>Provide other available supporting documentation,</a:t>
            </a:r>
            <a:br>
              <a:rPr lang="en-US" altLang="en-US" sz="2600">
                <a:latin typeface="Arial" panose="020B0604020202020204" pitchFamily="34" charset="0"/>
                <a:ea typeface="ヒラギノ角ゴ Pro W3" charset="-128"/>
              </a:rPr>
            </a:br>
            <a:r>
              <a:rPr lang="en-US" altLang="en-US" sz="2600">
                <a:latin typeface="Arial" panose="020B0604020202020204" pitchFamily="34" charset="0"/>
                <a:ea typeface="ヒラギノ角ゴ Pro W3" charset="-128"/>
              </a:rPr>
              <a:t>such as an “IEP”</a:t>
            </a:r>
          </a:p>
        </p:txBody>
      </p:sp>
      <p:sp>
        <p:nvSpPr>
          <p:cNvPr id="8197" name="TextBox 1">
            <a:extLst>
              <a:ext uri="{FF2B5EF4-FFF2-40B4-BE49-F238E27FC236}">
                <a16:creationId xmlns:a16="http://schemas.microsoft.com/office/drawing/2014/main" id="{C3230B4E-846C-4999-B17A-C29E7C307D81}"/>
              </a:ext>
            </a:extLst>
          </p:cNvPr>
          <p:cNvSpPr txBox="1">
            <a:spLocks noChangeArrowheads="1"/>
          </p:cNvSpPr>
          <p:nvPr/>
        </p:nvSpPr>
        <p:spPr bwMode="auto">
          <a:xfrm>
            <a:off x="577850" y="1143000"/>
            <a:ext cx="79883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600" i="1">
                <a:latin typeface="Arial" panose="020B0604020202020204" pitchFamily="34" charset="0"/>
                <a:ea typeface="MS PGothic" panose="020B0600070205080204" pitchFamily="34" charset="-128"/>
              </a:rPr>
              <a:t>Required to qualify for alternative requirements or registration beyond the age of eligibility.</a:t>
            </a:r>
          </a:p>
        </p:txBody>
      </p:sp>
      <p:sp>
        <p:nvSpPr>
          <p:cNvPr id="8198" name="TextBox 2">
            <a:extLst>
              <a:ext uri="{FF2B5EF4-FFF2-40B4-BE49-F238E27FC236}">
                <a16:creationId xmlns:a16="http://schemas.microsoft.com/office/drawing/2014/main" id="{961A1B28-C9E2-42B2-9DD9-4498F4D6C031}"/>
              </a:ext>
            </a:extLst>
          </p:cNvPr>
          <p:cNvSpPr txBox="1">
            <a:spLocks noChangeArrowheads="1"/>
          </p:cNvSpPr>
          <p:nvPr/>
        </p:nvSpPr>
        <p:spPr bwMode="auto">
          <a:xfrm>
            <a:off x="577850" y="5940425"/>
            <a:ext cx="47561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a:latin typeface="Arial" panose="020B0604020202020204" pitchFamily="34" charset="0"/>
                <a:ea typeface="MS PGothic" panose="020B0600070205080204" pitchFamily="34" charset="-128"/>
              </a:rPr>
              <a:t>See </a:t>
            </a:r>
            <a:r>
              <a:rPr lang="en-US" altLang="en-US" sz="2000" i="1">
                <a:latin typeface="Arial" panose="020B0604020202020204" pitchFamily="34" charset="0"/>
                <a:ea typeface="MS PGothic" panose="020B0600070205080204" pitchFamily="34" charset="-128"/>
              </a:rPr>
              <a:t>Guide to Advancement</a:t>
            </a:r>
            <a:r>
              <a:rPr lang="en-US" altLang="en-US" sz="2000">
                <a:latin typeface="Arial" panose="020B0604020202020204" pitchFamily="34" charset="0"/>
                <a:ea typeface="MS PGothic" panose="020B0600070205080204" pitchFamily="34" charset="-128"/>
              </a:rPr>
              <a:t>, 10.1.0.2</a:t>
            </a:r>
          </a:p>
        </p:txBody>
      </p:sp>
    </p:spTree>
    <p:extLst>
      <p:ext uri="{BB962C8B-B14F-4D97-AF65-F5344CB8AC3E}">
        <p14:creationId xmlns:p14="http://schemas.microsoft.com/office/powerpoint/2010/main" val="4096580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
            <a:extLst>
              <a:ext uri="{FF2B5EF4-FFF2-40B4-BE49-F238E27FC236}">
                <a16:creationId xmlns:a16="http://schemas.microsoft.com/office/drawing/2014/main" id="{45CE4253-BE0F-430D-B8BB-3AAF5CCBE9E5}"/>
              </a:ext>
            </a:extLst>
          </p:cNvPr>
          <p:cNvSpPr>
            <a:spLocks noChangeArrowheads="1"/>
          </p:cNvSpPr>
          <p:nvPr/>
        </p:nvSpPr>
        <p:spPr bwMode="auto">
          <a:xfrm>
            <a:off x="157163" y="304800"/>
            <a:ext cx="8837612"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b="1">
                <a:latin typeface="Arial" panose="020B0604020202020204" pitchFamily="34" charset="0"/>
                <a:ea typeface="MS PGothic" panose="020B0600070205080204" pitchFamily="34" charset="-128"/>
              </a:rPr>
              <a:t>Process Flow for Documenting a </a:t>
            </a:r>
            <a:r>
              <a:rPr lang="en-US" altLang="en-US" sz="3800" b="1">
                <a:latin typeface="Arial" panose="020B0604020202020204" pitchFamily="34" charset="0"/>
                <a:ea typeface="MS PGothic" panose="020B0600070205080204" pitchFamily="34" charset="-128"/>
              </a:rPr>
              <a:t>Disability</a:t>
            </a:r>
          </a:p>
        </p:txBody>
      </p:sp>
      <p:grpSp>
        <p:nvGrpSpPr>
          <p:cNvPr id="10243" name="Group 1">
            <a:extLst>
              <a:ext uri="{FF2B5EF4-FFF2-40B4-BE49-F238E27FC236}">
                <a16:creationId xmlns:a16="http://schemas.microsoft.com/office/drawing/2014/main" id="{E2F38C8F-327D-4F8A-BB27-DF2FEEFD52A0}"/>
              </a:ext>
            </a:extLst>
          </p:cNvPr>
          <p:cNvGrpSpPr>
            <a:grpSpLocks/>
          </p:cNvGrpSpPr>
          <p:nvPr/>
        </p:nvGrpSpPr>
        <p:grpSpPr bwMode="auto">
          <a:xfrm>
            <a:off x="374650" y="992188"/>
            <a:ext cx="7931150" cy="4418012"/>
            <a:chOff x="374173" y="992126"/>
            <a:chExt cx="8501082" cy="4895674"/>
          </a:xfrm>
        </p:grpSpPr>
        <p:sp>
          <p:nvSpPr>
            <p:cNvPr id="23554" name="AutoShape 3">
              <a:extLst>
                <a:ext uri="{FF2B5EF4-FFF2-40B4-BE49-F238E27FC236}">
                  <a16:creationId xmlns:a16="http://schemas.microsoft.com/office/drawing/2014/main" id="{8718072F-498C-48AD-8B40-09A6DD5E56DC}"/>
                </a:ext>
              </a:extLst>
            </p:cNvPr>
            <p:cNvSpPr>
              <a:spLocks noChangeArrowheads="1"/>
            </p:cNvSpPr>
            <p:nvPr/>
          </p:nvSpPr>
          <p:spPr bwMode="auto">
            <a:xfrm>
              <a:off x="3015347" y="992126"/>
              <a:ext cx="3955904" cy="1457160"/>
            </a:xfrm>
            <a:prstGeom prst="diamond">
              <a:avLst/>
            </a:prstGeom>
            <a:solidFill>
              <a:srgbClr val="2E5411"/>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eaLnBrk="1" hangingPunct="1">
                <a:lnSpc>
                  <a:spcPct val="90000"/>
                </a:lnSpc>
                <a:defRPr/>
              </a:pPr>
              <a:r>
                <a:rPr lang="en-US" sz="2400" b="1" dirty="0">
                  <a:solidFill>
                    <a:schemeClr val="bg1"/>
                  </a:solidFill>
                  <a:ea typeface="ＭＳ Ｐゴシック" pitchFamily="-104" charset="-128"/>
                  <a:cs typeface="ＭＳ Ｐゴシック" pitchFamily="-104" charset="-128"/>
                </a:rPr>
                <a:t>Parents &amp; leader</a:t>
              </a:r>
            </a:p>
            <a:p>
              <a:pPr algn="ctr" eaLnBrk="1" hangingPunct="1">
                <a:lnSpc>
                  <a:spcPct val="90000"/>
                </a:lnSpc>
                <a:defRPr/>
              </a:pPr>
              <a:r>
                <a:rPr lang="en-US" sz="2400" b="1" dirty="0">
                  <a:solidFill>
                    <a:schemeClr val="bg1"/>
                  </a:solidFill>
                  <a:ea typeface="ＭＳ Ｐゴシック" pitchFamily="-104" charset="-128"/>
                  <a:cs typeface="ＭＳ Ｐゴシック" pitchFamily="-104" charset="-128"/>
                </a:rPr>
                <a:t> describe disability</a:t>
              </a:r>
            </a:p>
          </p:txBody>
        </p:sp>
        <p:sp>
          <p:nvSpPr>
            <p:cNvPr id="5" name="Rectangle 13">
              <a:extLst>
                <a:ext uri="{FF2B5EF4-FFF2-40B4-BE49-F238E27FC236}">
                  <a16:creationId xmlns:a16="http://schemas.microsoft.com/office/drawing/2014/main" id="{798F9CA1-5EF9-4D92-B7BF-04B4F5852AB1}"/>
                </a:ext>
              </a:extLst>
            </p:cNvPr>
            <p:cNvSpPr>
              <a:spLocks noChangeArrowheads="1"/>
            </p:cNvSpPr>
            <p:nvPr/>
          </p:nvSpPr>
          <p:spPr bwMode="auto">
            <a:xfrm>
              <a:off x="374174" y="2696498"/>
              <a:ext cx="3386296" cy="773480"/>
            </a:xfrm>
            <a:prstGeom prst="rect">
              <a:avLst/>
            </a:prstGeom>
            <a:solidFill>
              <a:srgbClr val="2E5411"/>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eaLnBrk="1" hangingPunct="1">
                <a:lnSpc>
                  <a:spcPct val="85000"/>
                </a:lnSpc>
                <a:defRPr/>
              </a:pPr>
              <a:r>
                <a:rPr lang="en-US" sz="2400" b="1" dirty="0">
                  <a:solidFill>
                    <a:schemeClr val="bg1"/>
                  </a:solidFill>
                  <a:ea typeface="ＭＳ Ｐゴシック" pitchFamily="-104" charset="-128"/>
                  <a:cs typeface="ＭＳ Ｐゴシック" pitchFamily="-104" charset="-128"/>
                </a:rPr>
                <a:t>Medical Assessment </a:t>
              </a:r>
            </a:p>
            <a:p>
              <a:pPr algn="ctr" eaLnBrk="1" hangingPunct="1">
                <a:lnSpc>
                  <a:spcPct val="85000"/>
                </a:lnSpc>
                <a:defRPr/>
              </a:pPr>
              <a:r>
                <a:rPr lang="en-US" sz="2400" b="1" dirty="0">
                  <a:solidFill>
                    <a:schemeClr val="bg1"/>
                  </a:solidFill>
                  <a:ea typeface="ＭＳ Ｐゴシック" pitchFamily="-104" charset="-128"/>
                  <a:cs typeface="ＭＳ Ｐゴシック" pitchFamily="-104" charset="-128"/>
                </a:rPr>
                <a:t>(include BSA Health form)</a:t>
              </a:r>
            </a:p>
          </p:txBody>
        </p:sp>
        <p:sp>
          <p:nvSpPr>
            <p:cNvPr id="23560" name="Rectangle 27">
              <a:extLst>
                <a:ext uri="{FF2B5EF4-FFF2-40B4-BE49-F238E27FC236}">
                  <a16:creationId xmlns:a16="http://schemas.microsoft.com/office/drawing/2014/main" id="{F36825FA-25B3-41B7-8B8B-78A7090F10A2}"/>
                </a:ext>
              </a:extLst>
            </p:cNvPr>
            <p:cNvSpPr>
              <a:spLocks noChangeArrowheads="1"/>
            </p:cNvSpPr>
            <p:nvPr/>
          </p:nvSpPr>
          <p:spPr bwMode="auto">
            <a:xfrm>
              <a:off x="374173" y="4020206"/>
              <a:ext cx="7038998" cy="588163"/>
            </a:xfrm>
            <a:prstGeom prst="rect">
              <a:avLst/>
            </a:prstGeom>
            <a:solidFill>
              <a:srgbClr val="2E5411"/>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85000"/>
                </a:lnSpc>
                <a:defRPr/>
              </a:pPr>
              <a:r>
                <a:rPr lang="en-US" altLang="en-US" b="1" dirty="0">
                  <a:solidFill>
                    <a:schemeClr val="bg1"/>
                  </a:solidFill>
                  <a:latin typeface="Calibri" pitchFamily="34" charset="0"/>
                </a:rPr>
                <a:t>Understanding the Scout’</a:t>
              </a:r>
              <a:r>
                <a:rPr lang="en-US" altLang="ja-JP" b="1" dirty="0">
                  <a:solidFill>
                    <a:schemeClr val="bg1"/>
                  </a:solidFill>
                  <a:latin typeface="Calibri" pitchFamily="34" charset="0"/>
                </a:rPr>
                <a:t>s strengths and limitations</a:t>
              </a:r>
              <a:endParaRPr lang="en-US" altLang="en-US" b="1" dirty="0">
                <a:solidFill>
                  <a:schemeClr val="bg1"/>
                </a:solidFill>
                <a:latin typeface="Calibri" pitchFamily="34" charset="0"/>
              </a:endParaRPr>
            </a:p>
          </p:txBody>
        </p:sp>
        <p:sp>
          <p:nvSpPr>
            <p:cNvPr id="23563" name="Rectangle 32">
              <a:extLst>
                <a:ext uri="{FF2B5EF4-FFF2-40B4-BE49-F238E27FC236}">
                  <a16:creationId xmlns:a16="http://schemas.microsoft.com/office/drawing/2014/main" id="{538615AB-FE12-4614-B458-78C230E9ED0A}"/>
                </a:ext>
              </a:extLst>
            </p:cNvPr>
            <p:cNvSpPr>
              <a:spLocks noChangeArrowheads="1"/>
            </p:cNvSpPr>
            <p:nvPr/>
          </p:nvSpPr>
          <p:spPr bwMode="auto">
            <a:xfrm>
              <a:off x="4699872" y="5291235"/>
              <a:ext cx="3199436" cy="596565"/>
            </a:xfrm>
            <a:prstGeom prst="rect">
              <a:avLst/>
            </a:prstGeom>
            <a:solidFill>
              <a:srgbClr val="2E5411"/>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eaLnBrk="1" hangingPunct="1">
                <a:lnSpc>
                  <a:spcPct val="85000"/>
                </a:lnSpc>
                <a:defRPr/>
              </a:pPr>
              <a:r>
                <a:rPr lang="en-US" sz="2400" b="1" dirty="0">
                  <a:solidFill>
                    <a:schemeClr val="bg1"/>
                  </a:solidFill>
                  <a:ea typeface="ＭＳ Ｐゴシック" pitchFamily="-104" charset="-128"/>
                  <a:cs typeface="ＭＳ Ｐゴシック" pitchFamily="-104" charset="-128"/>
                </a:rPr>
                <a:t>Disability documented</a:t>
              </a:r>
            </a:p>
          </p:txBody>
        </p:sp>
        <p:sp>
          <p:nvSpPr>
            <p:cNvPr id="23565" name="Rectangle 14">
              <a:extLst>
                <a:ext uri="{FF2B5EF4-FFF2-40B4-BE49-F238E27FC236}">
                  <a16:creationId xmlns:a16="http://schemas.microsoft.com/office/drawing/2014/main" id="{53DD6E89-EA9C-458A-B3C4-6E6B2CA360F4}"/>
                </a:ext>
              </a:extLst>
            </p:cNvPr>
            <p:cNvSpPr>
              <a:spLocks noChangeArrowheads="1"/>
            </p:cNvSpPr>
            <p:nvPr/>
          </p:nvSpPr>
          <p:spPr bwMode="auto">
            <a:xfrm>
              <a:off x="6299590" y="2625974"/>
              <a:ext cx="2575665" cy="760956"/>
            </a:xfrm>
            <a:prstGeom prst="rect">
              <a:avLst/>
            </a:prstGeom>
            <a:solidFill>
              <a:srgbClr val="2E5411"/>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eaLnBrk="1" hangingPunct="1">
                <a:lnSpc>
                  <a:spcPct val="85000"/>
                </a:lnSpc>
                <a:defRPr/>
              </a:pPr>
              <a:r>
                <a:rPr lang="en-US" sz="2400" b="1" dirty="0">
                  <a:solidFill>
                    <a:schemeClr val="bg1"/>
                  </a:solidFill>
                  <a:ea typeface="ＭＳ Ｐゴシック" pitchFamily="-104" charset="-128"/>
                  <a:cs typeface="ＭＳ Ｐゴシック" pitchFamily="-104" charset="-128"/>
                </a:rPr>
                <a:t>Individualized</a:t>
              </a:r>
            </a:p>
            <a:p>
              <a:pPr algn="ctr" eaLnBrk="1" hangingPunct="1">
                <a:lnSpc>
                  <a:spcPct val="85000"/>
                </a:lnSpc>
                <a:defRPr/>
              </a:pPr>
              <a:r>
                <a:rPr lang="en-US" sz="2400" b="1" dirty="0">
                  <a:solidFill>
                    <a:schemeClr val="bg1"/>
                  </a:solidFill>
                  <a:ea typeface="ＭＳ Ｐゴシック" pitchFamily="-104" charset="-128"/>
                  <a:cs typeface="ＭＳ Ｐゴシック" pitchFamily="-104" charset="-128"/>
                </a:rPr>
                <a:t>Education Plan (IEP)</a:t>
              </a:r>
            </a:p>
          </p:txBody>
        </p:sp>
        <p:sp>
          <p:nvSpPr>
            <p:cNvPr id="8" name="Rectangle 23">
              <a:extLst>
                <a:ext uri="{FF2B5EF4-FFF2-40B4-BE49-F238E27FC236}">
                  <a16:creationId xmlns:a16="http://schemas.microsoft.com/office/drawing/2014/main" id="{7645B08F-3EEF-4825-A405-31AE2357D665}"/>
                </a:ext>
              </a:extLst>
            </p:cNvPr>
            <p:cNvSpPr>
              <a:spLocks noChangeArrowheads="1"/>
            </p:cNvSpPr>
            <p:nvPr/>
          </p:nvSpPr>
          <p:spPr bwMode="auto">
            <a:xfrm>
              <a:off x="374174" y="5291235"/>
              <a:ext cx="3386296" cy="596565"/>
            </a:xfrm>
            <a:prstGeom prst="rect">
              <a:avLst/>
            </a:prstGeom>
            <a:solidFill>
              <a:srgbClr val="2E5411"/>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85000"/>
                </a:lnSpc>
                <a:defRPr/>
              </a:pPr>
              <a:r>
                <a:rPr lang="en-US" altLang="en-US" b="1">
                  <a:solidFill>
                    <a:schemeClr val="bg1"/>
                  </a:solidFill>
                  <a:latin typeface="Calibri" pitchFamily="34" charset="0"/>
                </a:rPr>
                <a:t>Doctor</a:t>
              </a:r>
              <a:r>
                <a:rPr lang="en-US" altLang="ja-JP" b="1">
                  <a:solidFill>
                    <a:schemeClr val="bg1"/>
                  </a:solidFill>
                  <a:latin typeface="Calibri" pitchFamily="34" charset="0"/>
                </a:rPr>
                <a:t>’s </a:t>
              </a:r>
              <a:r>
                <a:rPr lang="en-US" altLang="en-US" b="1">
                  <a:solidFill>
                    <a:schemeClr val="bg1"/>
                  </a:solidFill>
                  <a:latin typeface="Calibri" pitchFamily="34" charset="0"/>
                </a:rPr>
                <a:t>certification</a:t>
              </a:r>
            </a:p>
          </p:txBody>
        </p:sp>
        <p:sp>
          <p:nvSpPr>
            <p:cNvPr id="6" name="Down Arrow 5">
              <a:extLst>
                <a:ext uri="{FF2B5EF4-FFF2-40B4-BE49-F238E27FC236}">
                  <a16:creationId xmlns:a16="http://schemas.microsoft.com/office/drawing/2014/main" id="{6A5CE006-E3C0-46EB-AC40-9B332EC29504}"/>
                </a:ext>
              </a:extLst>
            </p:cNvPr>
            <p:cNvSpPr/>
            <p:nvPr/>
          </p:nvSpPr>
          <p:spPr>
            <a:xfrm>
              <a:off x="1878368" y="3470748"/>
              <a:ext cx="328405" cy="548850"/>
            </a:xfrm>
            <a:prstGeom prst="downArrow">
              <a:avLst/>
            </a:prstGeom>
            <a:solidFill>
              <a:schemeClr val="accent3">
                <a:lumMod val="60000"/>
                <a:lumOff val="40000"/>
              </a:schemeClr>
            </a:solidFill>
            <a:ln>
              <a:solidFill>
                <a:srgbClr val="2E541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33" name="Down Arrow 32">
              <a:extLst>
                <a:ext uri="{FF2B5EF4-FFF2-40B4-BE49-F238E27FC236}">
                  <a16:creationId xmlns:a16="http://schemas.microsoft.com/office/drawing/2014/main" id="{3C4A29FF-0464-41A1-AC99-67C7E5ED3724}"/>
                </a:ext>
              </a:extLst>
            </p:cNvPr>
            <p:cNvSpPr/>
            <p:nvPr/>
          </p:nvSpPr>
          <p:spPr>
            <a:xfrm>
              <a:off x="1888577" y="4608909"/>
              <a:ext cx="328405" cy="707173"/>
            </a:xfrm>
            <a:prstGeom prst="downArrow">
              <a:avLst/>
            </a:prstGeom>
            <a:solidFill>
              <a:schemeClr val="accent3">
                <a:lumMod val="60000"/>
                <a:lumOff val="40000"/>
              </a:schemeClr>
            </a:solidFill>
            <a:ln>
              <a:solidFill>
                <a:srgbClr val="2E541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0" name="Right Arrow 9">
              <a:extLst>
                <a:ext uri="{FF2B5EF4-FFF2-40B4-BE49-F238E27FC236}">
                  <a16:creationId xmlns:a16="http://schemas.microsoft.com/office/drawing/2014/main" id="{F625B6EC-FFF1-49CE-91B8-C0FCBB3CF4B0}"/>
                </a:ext>
              </a:extLst>
            </p:cNvPr>
            <p:cNvSpPr/>
            <p:nvPr/>
          </p:nvSpPr>
          <p:spPr>
            <a:xfrm>
              <a:off x="3760313" y="5455053"/>
              <a:ext cx="940973" cy="353587"/>
            </a:xfrm>
            <a:prstGeom prst="rightArrow">
              <a:avLst/>
            </a:prstGeom>
            <a:solidFill>
              <a:schemeClr val="accent3">
                <a:lumMod val="60000"/>
                <a:lumOff val="40000"/>
              </a:schemeClr>
            </a:solidFill>
            <a:ln>
              <a:solidFill>
                <a:srgbClr val="2E541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1" name="Bent-Up Arrow 10">
              <a:extLst>
                <a:ext uri="{FF2B5EF4-FFF2-40B4-BE49-F238E27FC236}">
                  <a16:creationId xmlns:a16="http://schemas.microsoft.com/office/drawing/2014/main" id="{CEAAA4C7-2556-4A07-BACF-2A4C4402D1E4}"/>
                </a:ext>
              </a:extLst>
            </p:cNvPr>
            <p:cNvSpPr/>
            <p:nvPr/>
          </p:nvSpPr>
          <p:spPr>
            <a:xfrm rot="10800000">
              <a:off x="1878368" y="1648283"/>
              <a:ext cx="1180895" cy="1048445"/>
            </a:xfrm>
            <a:prstGeom prst="bentUpArrow">
              <a:avLst>
                <a:gd name="adj1" fmla="val 17954"/>
                <a:gd name="adj2" fmla="val 13857"/>
                <a:gd name="adj3" fmla="val 17572"/>
              </a:avLst>
            </a:prstGeom>
            <a:solidFill>
              <a:schemeClr val="accent3">
                <a:lumMod val="60000"/>
                <a:lumOff val="40000"/>
              </a:schemeClr>
            </a:solidFill>
            <a:ln>
              <a:solidFill>
                <a:srgbClr val="2E541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35" name="Right Arrow 34">
              <a:extLst>
                <a:ext uri="{FF2B5EF4-FFF2-40B4-BE49-F238E27FC236}">
                  <a16:creationId xmlns:a16="http://schemas.microsoft.com/office/drawing/2014/main" id="{E7D585B6-4F47-446F-971D-6DABAF6FB722}"/>
                </a:ext>
              </a:extLst>
            </p:cNvPr>
            <p:cNvSpPr/>
            <p:nvPr/>
          </p:nvSpPr>
          <p:spPr>
            <a:xfrm flipH="1">
              <a:off x="3760313" y="2807554"/>
              <a:ext cx="2538754" cy="339513"/>
            </a:xfrm>
            <a:prstGeom prst="rightArrow">
              <a:avLst/>
            </a:prstGeom>
            <a:solidFill>
              <a:schemeClr val="accent3">
                <a:lumMod val="60000"/>
                <a:lumOff val="40000"/>
              </a:schemeClr>
            </a:solidFill>
            <a:ln>
              <a:solidFill>
                <a:srgbClr val="2E541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0267" name="Text Box 19">
              <a:extLst>
                <a:ext uri="{FF2B5EF4-FFF2-40B4-BE49-F238E27FC236}">
                  <a16:creationId xmlns:a16="http://schemas.microsoft.com/office/drawing/2014/main" id="{E2F86C40-A37A-4E77-A3E1-728CD6A40774}"/>
                </a:ext>
              </a:extLst>
            </p:cNvPr>
            <p:cNvSpPr txBox="1">
              <a:spLocks noChangeArrowheads="1"/>
            </p:cNvSpPr>
            <p:nvPr/>
          </p:nvSpPr>
          <p:spPr bwMode="auto">
            <a:xfrm>
              <a:off x="3913188" y="2562225"/>
              <a:ext cx="2538412"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b="1">
                  <a:cs typeface="Calibri" panose="020F0502020204030204" pitchFamily="34" charset="0"/>
                </a:rPr>
                <a:t>Possible</a:t>
              </a:r>
            </a:p>
            <a:p>
              <a:pPr algn="ctr" eaLnBrk="1" hangingPunct="1">
                <a:spcBef>
                  <a:spcPct val="0"/>
                </a:spcBef>
                <a:buFontTx/>
                <a:buNone/>
              </a:pPr>
              <a:endParaRPr lang="en-US" altLang="en-US" sz="1100" b="1">
                <a:cs typeface="Calibri" panose="020F0502020204030204" pitchFamily="34" charset="0"/>
              </a:endParaRPr>
            </a:p>
            <a:p>
              <a:pPr algn="ctr" eaLnBrk="1" hangingPunct="1">
                <a:spcBef>
                  <a:spcPct val="0"/>
                </a:spcBef>
                <a:buFontTx/>
                <a:buNone/>
              </a:pPr>
              <a:r>
                <a:rPr lang="en-US" altLang="en-US" sz="1800" b="1">
                  <a:cs typeface="Calibri" panose="020F0502020204030204" pitchFamily="34" charset="0"/>
                </a:rPr>
                <a:t>Documentation</a:t>
              </a:r>
            </a:p>
          </p:txBody>
        </p:sp>
      </p:grpSp>
    </p:spTree>
    <p:extLst>
      <p:ext uri="{BB962C8B-B14F-4D97-AF65-F5344CB8AC3E}">
        <p14:creationId xmlns:p14="http://schemas.microsoft.com/office/powerpoint/2010/main" val="30083563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C85E9769-7EC0-47D5-BE65-65D4211DA9E8}"/>
              </a:ext>
            </a:extLst>
          </p:cNvPr>
          <p:cNvSpPr>
            <a:spLocks noGrp="1"/>
          </p:cNvSpPr>
          <p:nvPr>
            <p:ph type="title" idx="4294967295"/>
          </p:nvPr>
        </p:nvSpPr>
        <p:spPr>
          <a:xfrm>
            <a:off x="0" y="636588"/>
            <a:ext cx="9144000" cy="1143000"/>
          </a:xfrm>
        </p:spPr>
        <p:txBody>
          <a:bodyPr/>
          <a:lstStyle/>
          <a:p>
            <a:pPr eaLnBrk="1" hangingPunct="1"/>
            <a:r>
              <a:rPr lang="en-US" altLang="en-US" sz="4000">
                <a:cs typeface="Times New Roman" panose="02020603050405020304" pitchFamily="18" charset="0"/>
              </a:rPr>
              <a:t>Registration Beyond the Age of Eligibility </a:t>
            </a:r>
            <a:br>
              <a:rPr lang="en-US" altLang="en-US" sz="3800">
                <a:cs typeface="Times New Roman" panose="02020603050405020304" pitchFamily="18" charset="0"/>
              </a:rPr>
            </a:br>
            <a:r>
              <a:rPr lang="en-US" altLang="en-US" sz="2600" i="1">
                <a:cs typeface="Times New Roman" panose="02020603050405020304" pitchFamily="18" charset="0"/>
              </a:rPr>
              <a:t>Guide to Advancement, Topics 10.1.0.0 &amp; 10.1.0.2</a:t>
            </a:r>
            <a:endParaRPr lang="en-US" altLang="en-US" sz="2600" i="1"/>
          </a:p>
        </p:txBody>
      </p:sp>
      <p:sp>
        <p:nvSpPr>
          <p:cNvPr id="12291" name="Slide Number Placeholder 5">
            <a:extLst>
              <a:ext uri="{FF2B5EF4-FFF2-40B4-BE49-F238E27FC236}">
                <a16:creationId xmlns:a16="http://schemas.microsoft.com/office/drawing/2014/main" id="{705915AE-9BD0-4214-B546-016C2A5F5C29}"/>
              </a:ext>
            </a:extLst>
          </p:cNvPr>
          <p:cNvSpPr txBox="1">
            <a:spLocks noGrp="1"/>
          </p:cNvSpPr>
          <p:nvPr/>
        </p:nvSpPr>
        <p:spPr bwMode="auto">
          <a:xfrm>
            <a:off x="70104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BC86A68A-FB5E-4947-AD72-AA98347128A1}" type="slidenum">
              <a:rPr lang="en-US" altLang="en-US" sz="1800">
                <a:solidFill>
                  <a:srgbClr val="898989"/>
                </a:solidFill>
                <a:ea typeface="MS PGothic" panose="020B0600070205080204" pitchFamily="34" charset="-128"/>
              </a:rPr>
              <a:pPr eaLnBrk="1" hangingPunct="1">
                <a:spcBef>
                  <a:spcPct val="0"/>
                </a:spcBef>
                <a:buFontTx/>
                <a:buNone/>
              </a:pPr>
              <a:t>5</a:t>
            </a:fld>
            <a:endParaRPr lang="en-US" altLang="en-US" sz="1800">
              <a:solidFill>
                <a:srgbClr val="898989"/>
              </a:solidFill>
              <a:ea typeface="MS PGothic" panose="020B0600070205080204" pitchFamily="34" charset="-128"/>
            </a:endParaRPr>
          </a:p>
        </p:txBody>
      </p:sp>
      <p:sp>
        <p:nvSpPr>
          <p:cNvPr id="12292" name="Rectangle 3">
            <a:extLst>
              <a:ext uri="{FF2B5EF4-FFF2-40B4-BE49-F238E27FC236}">
                <a16:creationId xmlns:a16="http://schemas.microsoft.com/office/drawing/2014/main" id="{7C430E33-B2FB-42D1-BD49-1A0FE9091C8F}"/>
              </a:ext>
            </a:extLst>
          </p:cNvPr>
          <p:cNvSpPr txBox="1">
            <a:spLocks/>
          </p:cNvSpPr>
          <p:nvPr/>
        </p:nvSpPr>
        <p:spPr bwMode="auto">
          <a:xfrm>
            <a:off x="495300" y="2090738"/>
            <a:ext cx="7996238" cy="389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88975" indent="-457200">
              <a:spcBef>
                <a:spcPct val="20000"/>
              </a:spcBef>
              <a:buFont typeface="Arial" panose="020B0604020202020204" pitchFamily="34" charset="0"/>
              <a:buChar char="•"/>
              <a:defRPr sz="3200">
                <a:solidFill>
                  <a:schemeClr val="tx1"/>
                </a:solidFill>
                <a:latin typeface="Calibri" panose="020F0502020204030204" pitchFamily="34" charset="0"/>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95000"/>
              </a:lnSpc>
              <a:spcBef>
                <a:spcPct val="0"/>
              </a:spcBef>
              <a:spcAft>
                <a:spcPts val="600"/>
              </a:spcAft>
              <a:buFontTx/>
              <a:buBlip>
                <a:blip r:embed="rId3"/>
              </a:buBlip>
            </a:pPr>
            <a:r>
              <a:rPr lang="en-US" altLang="en-US" sz="2600">
                <a:latin typeface="Arial" panose="020B0604020202020204" pitchFamily="34" charset="0"/>
                <a:ea typeface="ヒラギノ角ゴ Pro W3" charset="-128"/>
              </a:rPr>
              <a:t>Disability must be documented as permanent and severe</a:t>
            </a:r>
          </a:p>
          <a:p>
            <a:pPr eaLnBrk="1" hangingPunct="1">
              <a:lnSpc>
                <a:spcPct val="95000"/>
              </a:lnSpc>
              <a:spcBef>
                <a:spcPts val="1200"/>
              </a:spcBef>
              <a:spcAft>
                <a:spcPts val="600"/>
              </a:spcAft>
              <a:buFontTx/>
              <a:buBlip>
                <a:blip r:embed="rId3"/>
              </a:buBlip>
            </a:pPr>
            <a:r>
              <a:rPr lang="en-US" altLang="en-US" sz="2600">
                <a:latin typeface="Arial" panose="020B0604020202020204" pitchFamily="34" charset="0"/>
                <a:ea typeface="ヒラギノ角ゴ Pro W3" charset="-128"/>
              </a:rPr>
              <a:t>Arrangement is permanent; not an extension of time to earn a rank</a:t>
            </a:r>
          </a:p>
          <a:p>
            <a:pPr eaLnBrk="1" hangingPunct="1">
              <a:lnSpc>
                <a:spcPct val="95000"/>
              </a:lnSpc>
              <a:spcBef>
                <a:spcPts val="1200"/>
              </a:spcBef>
              <a:spcAft>
                <a:spcPts val="600"/>
              </a:spcAft>
              <a:buFontTx/>
              <a:buBlip>
                <a:blip r:embed="rId3"/>
              </a:buBlip>
            </a:pPr>
            <a:r>
              <a:rPr lang="en-US" altLang="en-US" sz="2600">
                <a:latin typeface="Arial" panose="020B0604020202020204" pitchFamily="34" charset="0"/>
                <a:ea typeface="ヒラギノ角ゴ Pro W3" charset="-128"/>
              </a:rPr>
              <a:t>Process applies in all BSA programs from Cub Scouting through Venturing and Sea Scouts</a:t>
            </a:r>
          </a:p>
          <a:p>
            <a:pPr eaLnBrk="1" hangingPunct="1">
              <a:lnSpc>
                <a:spcPct val="95000"/>
              </a:lnSpc>
              <a:spcBef>
                <a:spcPts val="1200"/>
              </a:spcBef>
              <a:spcAft>
                <a:spcPts val="600"/>
              </a:spcAft>
              <a:buFontTx/>
              <a:buBlip>
                <a:blip r:embed="rId3"/>
              </a:buBlip>
            </a:pPr>
            <a:r>
              <a:rPr lang="en-US" altLang="en-US" sz="2600">
                <a:latin typeface="Arial" panose="020B0604020202020204" pitchFamily="34" charset="0"/>
                <a:ea typeface="ヒラギノ角ゴ Pro W3" charset="-128"/>
              </a:rPr>
              <a:t>Council executive board must approve</a:t>
            </a:r>
          </a:p>
        </p:txBody>
      </p:sp>
    </p:spTree>
    <p:extLst>
      <p:ext uri="{BB962C8B-B14F-4D97-AF65-F5344CB8AC3E}">
        <p14:creationId xmlns:p14="http://schemas.microsoft.com/office/powerpoint/2010/main" val="2647143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
            <a:extLst>
              <a:ext uri="{FF2B5EF4-FFF2-40B4-BE49-F238E27FC236}">
                <a16:creationId xmlns:a16="http://schemas.microsoft.com/office/drawing/2014/main" id="{E137029E-C48F-4C91-BBF9-BFEB0ADACA73}"/>
              </a:ext>
            </a:extLst>
          </p:cNvPr>
          <p:cNvSpPr>
            <a:spLocks noChangeArrowheads="1"/>
          </p:cNvSpPr>
          <p:nvPr/>
        </p:nvSpPr>
        <p:spPr bwMode="auto">
          <a:xfrm>
            <a:off x="87313" y="304800"/>
            <a:ext cx="90328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104" charset="0"/>
                <a:ea typeface="ＭＳ Ｐゴシック" pitchFamily="-104" charset="-128"/>
              </a:defRPr>
            </a:lvl1pPr>
            <a:lvl2pPr marL="37931725" indent="-37474525" eaLnBrk="0" hangingPunct="0">
              <a:spcBef>
                <a:spcPct val="20000"/>
              </a:spcBef>
              <a:buFont typeface="Courier New" pitchFamily="-104" charset="0"/>
              <a:buChar char="o"/>
              <a:defRPr sz="2800">
                <a:solidFill>
                  <a:schemeClr val="tx1"/>
                </a:solidFill>
                <a:latin typeface="Calibri" pitchFamily="-104" charset="0"/>
                <a:ea typeface="ＭＳ Ｐゴシック" pitchFamily="-104" charset="-128"/>
              </a:defRPr>
            </a:lvl2pPr>
            <a:lvl3pPr marL="1143000" indent="-228600" eaLnBrk="0" hangingPunct="0">
              <a:spcBef>
                <a:spcPct val="20000"/>
              </a:spcBef>
              <a:buFont typeface="Wingdings" pitchFamily="-104" charset="2"/>
              <a:buChar char="§"/>
              <a:defRPr sz="2400">
                <a:solidFill>
                  <a:schemeClr val="tx1"/>
                </a:solidFill>
                <a:latin typeface="Calibri" pitchFamily="-104" charset="0"/>
                <a:ea typeface="ＭＳ Ｐゴシック" pitchFamily="-104" charset="-128"/>
              </a:defRPr>
            </a:lvl3pPr>
            <a:lvl4pPr marL="1600200" indent="-228600" eaLnBrk="0" hangingPunct="0">
              <a:spcBef>
                <a:spcPct val="20000"/>
              </a:spcBef>
              <a:buFont typeface="Arial" charset="0"/>
              <a:buChar char="–"/>
              <a:defRPr sz="2000">
                <a:solidFill>
                  <a:schemeClr val="tx1"/>
                </a:solidFill>
                <a:latin typeface="Calibri" pitchFamily="-104" charset="0"/>
                <a:ea typeface="ＭＳ Ｐゴシック" pitchFamily="-104" charset="-128"/>
              </a:defRPr>
            </a:lvl4pPr>
            <a:lvl5pPr marL="2057400" indent="-228600" eaLnBrk="0" hangingPunct="0">
              <a:spcBef>
                <a:spcPct val="20000"/>
              </a:spcBef>
              <a:buFont typeface="Arial" charset="0"/>
              <a:buChar char="»"/>
              <a:defRPr sz="2000">
                <a:solidFill>
                  <a:schemeClr val="tx1"/>
                </a:solidFill>
                <a:latin typeface="Calibri" pitchFamily="-104" charset="0"/>
                <a:ea typeface="ＭＳ Ｐゴシック" pitchFamily="-10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4" charset="0"/>
                <a:ea typeface="ＭＳ Ｐゴシック" pitchFamily="-10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4" charset="0"/>
                <a:ea typeface="ＭＳ Ｐゴシック" pitchFamily="-10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4" charset="0"/>
                <a:ea typeface="ＭＳ Ｐゴシック" pitchFamily="-10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4" charset="0"/>
                <a:ea typeface="ＭＳ Ｐゴシック" pitchFamily="-104" charset="-128"/>
              </a:defRPr>
            </a:lvl9pPr>
          </a:lstStyle>
          <a:p>
            <a:pPr algn="ctr" eaLnBrk="1" hangingPunct="1">
              <a:spcBef>
                <a:spcPct val="0"/>
              </a:spcBef>
              <a:buFontTx/>
              <a:buNone/>
              <a:defRPr/>
            </a:pPr>
            <a:r>
              <a:rPr lang="en-US" altLang="en-US" sz="4000" b="1" dirty="0">
                <a:latin typeface="+mj-lt"/>
              </a:rPr>
              <a:t>Registration Beyond the Age of Eligibility</a:t>
            </a:r>
          </a:p>
        </p:txBody>
      </p:sp>
      <p:sp>
        <p:nvSpPr>
          <p:cNvPr id="14339" name="Text Box 18">
            <a:extLst>
              <a:ext uri="{FF2B5EF4-FFF2-40B4-BE49-F238E27FC236}">
                <a16:creationId xmlns:a16="http://schemas.microsoft.com/office/drawing/2014/main" id="{57B714A3-B4BC-45A1-BBFD-1B88D61C0AE6}"/>
              </a:ext>
            </a:extLst>
          </p:cNvPr>
          <p:cNvSpPr txBox="1">
            <a:spLocks noChangeArrowheads="1"/>
          </p:cNvSpPr>
          <p:nvPr/>
        </p:nvSpPr>
        <p:spPr bwMode="auto">
          <a:xfrm>
            <a:off x="6292850" y="3633788"/>
            <a:ext cx="1925638"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95000"/>
              </a:lnSpc>
              <a:spcBef>
                <a:spcPct val="0"/>
              </a:spcBef>
              <a:buFontTx/>
              <a:buNone/>
            </a:pPr>
            <a:r>
              <a:rPr lang="en-US" altLang="en-US" sz="2000" b="1">
                <a:ea typeface="MS PGothic" panose="020B0600070205080204" pitchFamily="34" charset="-128"/>
              </a:rPr>
              <a:t>Follow steps under topic 10.1.0.2</a:t>
            </a:r>
            <a:r>
              <a:rPr lang="en-US" altLang="ja-JP" sz="2000" b="1" i="1"/>
              <a:t>.</a:t>
            </a:r>
            <a:endParaRPr lang="en-US" altLang="en-US" sz="2000" b="1">
              <a:ea typeface="MS PGothic" panose="020B0600070205080204" pitchFamily="34" charset="-128"/>
            </a:endParaRPr>
          </a:p>
        </p:txBody>
      </p:sp>
      <p:sp>
        <p:nvSpPr>
          <p:cNvPr id="14340" name="Rectangle 15">
            <a:extLst>
              <a:ext uri="{FF2B5EF4-FFF2-40B4-BE49-F238E27FC236}">
                <a16:creationId xmlns:a16="http://schemas.microsoft.com/office/drawing/2014/main" id="{98589B6E-D29C-4987-934A-D98C000DF895}"/>
              </a:ext>
            </a:extLst>
          </p:cNvPr>
          <p:cNvSpPr>
            <a:spLocks noChangeArrowheads="1"/>
          </p:cNvSpPr>
          <p:nvPr/>
        </p:nvSpPr>
        <p:spPr bwMode="auto">
          <a:xfrm>
            <a:off x="3821113" y="1431925"/>
            <a:ext cx="4937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b="1">
                <a:latin typeface="Arial" panose="020B0604020202020204" pitchFamily="34" charset="0"/>
                <a:ea typeface="MS PGothic" panose="020B0600070205080204" pitchFamily="34" charset="-128"/>
              </a:rPr>
              <a:t>No</a:t>
            </a:r>
          </a:p>
        </p:txBody>
      </p:sp>
      <p:sp>
        <p:nvSpPr>
          <p:cNvPr id="14341" name="Rectangle 16">
            <a:extLst>
              <a:ext uri="{FF2B5EF4-FFF2-40B4-BE49-F238E27FC236}">
                <a16:creationId xmlns:a16="http://schemas.microsoft.com/office/drawing/2014/main" id="{FC0183D4-E6CE-43B6-8B17-39B3B4F887F0}"/>
              </a:ext>
            </a:extLst>
          </p:cNvPr>
          <p:cNvSpPr>
            <a:spLocks noChangeArrowheads="1"/>
          </p:cNvSpPr>
          <p:nvPr/>
        </p:nvSpPr>
        <p:spPr bwMode="auto">
          <a:xfrm>
            <a:off x="1265238" y="2690813"/>
            <a:ext cx="5826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b="1">
                <a:latin typeface="Arial" panose="020B0604020202020204" pitchFamily="34" charset="0"/>
                <a:ea typeface="MS PGothic" panose="020B0600070205080204" pitchFamily="34" charset="-128"/>
              </a:rPr>
              <a:t>Yes</a:t>
            </a:r>
          </a:p>
        </p:txBody>
      </p:sp>
      <p:sp>
        <p:nvSpPr>
          <p:cNvPr id="22" name="Rectangle 27">
            <a:extLst>
              <a:ext uri="{FF2B5EF4-FFF2-40B4-BE49-F238E27FC236}">
                <a16:creationId xmlns:a16="http://schemas.microsoft.com/office/drawing/2014/main" id="{88DB5DB0-AEA0-4A27-B261-4AB7159BCFA7}"/>
              </a:ext>
            </a:extLst>
          </p:cNvPr>
          <p:cNvSpPr>
            <a:spLocks noChangeArrowheads="1"/>
          </p:cNvSpPr>
          <p:nvPr/>
        </p:nvSpPr>
        <p:spPr bwMode="auto">
          <a:xfrm>
            <a:off x="439137" y="3263461"/>
            <a:ext cx="5853154" cy="1671143"/>
          </a:xfrm>
          <a:prstGeom prst="rect">
            <a:avLst/>
          </a:prstGeom>
          <a:solidFill>
            <a:srgbClr val="2E5411"/>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eaLnBrk="1" hangingPunct="1">
              <a:lnSpc>
                <a:spcPct val="85000"/>
              </a:lnSpc>
              <a:spcAft>
                <a:spcPts val="300"/>
              </a:spcAft>
              <a:defRPr/>
            </a:pPr>
            <a:r>
              <a:rPr lang="en-US" sz="2400" b="1" dirty="0">
                <a:solidFill>
                  <a:schemeClr val="bg1"/>
                </a:solidFill>
                <a:ea typeface="ＭＳ Ｐゴシック" pitchFamily="-104" charset="-128"/>
                <a:cs typeface="ＭＳ Ｐゴシック" pitchFamily="-104" charset="-128"/>
              </a:rPr>
              <a:t>Unit leader: </a:t>
            </a:r>
          </a:p>
          <a:p>
            <a:pPr marL="342900" indent="-342900" eaLnBrk="1" hangingPunct="1">
              <a:lnSpc>
                <a:spcPct val="85000"/>
              </a:lnSpc>
              <a:spcBef>
                <a:spcPts val="600"/>
              </a:spcBef>
              <a:spcAft>
                <a:spcPts val="600"/>
              </a:spcAft>
              <a:buFont typeface="Arial" panose="020B0604020202020204" pitchFamily="34" charset="0"/>
              <a:buChar char="•"/>
              <a:defRPr/>
            </a:pPr>
            <a:r>
              <a:rPr lang="en-US" sz="2400" b="1" dirty="0">
                <a:solidFill>
                  <a:schemeClr val="bg1"/>
                </a:solidFill>
                <a:ea typeface="ＭＳ Ｐゴシック" pitchFamily="-104" charset="-128"/>
                <a:cs typeface="ＭＳ Ｐゴシック" pitchFamily="-104" charset="-128"/>
              </a:rPr>
              <a:t>Verifies disability</a:t>
            </a:r>
          </a:p>
          <a:p>
            <a:pPr marL="342900" indent="-342900" eaLnBrk="1" hangingPunct="1">
              <a:lnSpc>
                <a:spcPct val="85000"/>
              </a:lnSpc>
              <a:spcAft>
                <a:spcPts val="600"/>
              </a:spcAft>
              <a:buFont typeface="Arial" panose="020B0604020202020204" pitchFamily="34" charset="0"/>
              <a:buChar char="•"/>
              <a:defRPr/>
            </a:pPr>
            <a:r>
              <a:rPr lang="en-US" sz="2400" b="1" dirty="0">
                <a:solidFill>
                  <a:schemeClr val="bg1"/>
                </a:solidFill>
                <a:ea typeface="ＭＳ Ｐゴシック" pitchFamily="-104" charset="-128"/>
                <a:cs typeface="ＭＳ Ｐゴシック" pitchFamily="-104" charset="-128"/>
              </a:rPr>
              <a:t>Certifies chartered organization approval</a:t>
            </a:r>
          </a:p>
          <a:p>
            <a:pPr marL="342900" indent="-342900" eaLnBrk="1" hangingPunct="1">
              <a:lnSpc>
                <a:spcPct val="85000"/>
              </a:lnSpc>
              <a:spcAft>
                <a:spcPts val="600"/>
              </a:spcAft>
              <a:buFont typeface="Arial" panose="020B0604020202020204" pitchFamily="34" charset="0"/>
              <a:buChar char="•"/>
              <a:defRPr/>
            </a:pPr>
            <a:r>
              <a:rPr lang="en-US" sz="2400" b="1" dirty="0">
                <a:solidFill>
                  <a:schemeClr val="bg1"/>
                </a:solidFill>
                <a:ea typeface="ＭＳ Ｐゴシック" pitchFamily="-104" charset="-128"/>
                <a:cs typeface="ＭＳ Ｐゴシック" pitchFamily="-104" charset="-128"/>
              </a:rPr>
              <a:t>Provides documentation to council</a:t>
            </a:r>
          </a:p>
        </p:txBody>
      </p:sp>
      <p:sp>
        <p:nvSpPr>
          <p:cNvPr id="23" name="Rectangle 27">
            <a:extLst>
              <a:ext uri="{FF2B5EF4-FFF2-40B4-BE49-F238E27FC236}">
                <a16:creationId xmlns:a16="http://schemas.microsoft.com/office/drawing/2014/main" id="{A459B6A3-1BBF-4CD1-A483-10115EDB6678}"/>
              </a:ext>
            </a:extLst>
          </p:cNvPr>
          <p:cNvSpPr>
            <a:spLocks noChangeArrowheads="1"/>
          </p:cNvSpPr>
          <p:nvPr/>
        </p:nvSpPr>
        <p:spPr bwMode="auto">
          <a:xfrm>
            <a:off x="4648492" y="1443163"/>
            <a:ext cx="3287599" cy="776298"/>
          </a:xfrm>
          <a:prstGeom prst="rect">
            <a:avLst/>
          </a:prstGeom>
          <a:solidFill>
            <a:srgbClr val="2E5411"/>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eaLnBrk="1" hangingPunct="1">
              <a:lnSpc>
                <a:spcPct val="85000"/>
              </a:lnSpc>
              <a:defRPr/>
            </a:pPr>
            <a:r>
              <a:rPr lang="en-US" sz="2400" b="1" dirty="0">
                <a:solidFill>
                  <a:schemeClr val="bg1"/>
                </a:solidFill>
                <a:ea typeface="ＭＳ Ｐゴシック" pitchFamily="-104" charset="-128"/>
                <a:cs typeface="ＭＳ Ｐゴシック" pitchFamily="-104" charset="-128"/>
              </a:rPr>
              <a:t>Use standard</a:t>
            </a:r>
          </a:p>
          <a:p>
            <a:pPr algn="ctr" eaLnBrk="1" hangingPunct="1">
              <a:lnSpc>
                <a:spcPct val="85000"/>
              </a:lnSpc>
              <a:defRPr/>
            </a:pPr>
            <a:r>
              <a:rPr lang="en-US" sz="2400" b="1" dirty="0">
                <a:solidFill>
                  <a:schemeClr val="bg1"/>
                </a:solidFill>
                <a:ea typeface="ＭＳ Ｐゴシック" pitchFamily="-104" charset="-128"/>
                <a:cs typeface="ＭＳ Ｐゴシック" pitchFamily="-104" charset="-128"/>
              </a:rPr>
              <a:t> membership ages</a:t>
            </a:r>
          </a:p>
        </p:txBody>
      </p:sp>
      <p:sp>
        <p:nvSpPr>
          <p:cNvPr id="30" name="Rectangle 27">
            <a:extLst>
              <a:ext uri="{FF2B5EF4-FFF2-40B4-BE49-F238E27FC236}">
                <a16:creationId xmlns:a16="http://schemas.microsoft.com/office/drawing/2014/main" id="{A0D92995-CD9D-478B-BB73-C90895A4523F}"/>
              </a:ext>
            </a:extLst>
          </p:cNvPr>
          <p:cNvSpPr>
            <a:spLocks noChangeArrowheads="1"/>
          </p:cNvSpPr>
          <p:nvPr/>
        </p:nvSpPr>
        <p:spPr bwMode="auto">
          <a:xfrm>
            <a:off x="434181" y="5459937"/>
            <a:ext cx="5486400" cy="574690"/>
          </a:xfrm>
          <a:prstGeom prst="rect">
            <a:avLst/>
          </a:prstGeom>
          <a:solidFill>
            <a:srgbClr val="2E5411"/>
          </a:solidFill>
          <a:ln>
            <a:solidFill>
              <a:srgbClr val="2E5411"/>
            </a:solidFill>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eaLnBrk="1" hangingPunct="1">
              <a:lnSpc>
                <a:spcPct val="85000"/>
              </a:lnSpc>
              <a:defRPr/>
            </a:pPr>
            <a:r>
              <a:rPr lang="en-US" sz="2400" b="1" dirty="0">
                <a:solidFill>
                  <a:schemeClr val="bg1"/>
                </a:solidFill>
                <a:ea typeface="ＭＳ Ｐゴシック" pitchFamily="-104" charset="-128"/>
                <a:cs typeface="ＭＳ Ｐゴシック" pitchFamily="-104" charset="-128"/>
              </a:rPr>
              <a:t>If council approves, membership is coded.</a:t>
            </a:r>
          </a:p>
        </p:txBody>
      </p:sp>
      <p:grpSp>
        <p:nvGrpSpPr>
          <p:cNvPr id="27674" name="Group 2">
            <a:extLst>
              <a:ext uri="{FF2B5EF4-FFF2-40B4-BE49-F238E27FC236}">
                <a16:creationId xmlns:a16="http://schemas.microsoft.com/office/drawing/2014/main" id="{CEBC6C6A-827E-4378-8790-60DE7A8511A0}"/>
              </a:ext>
            </a:extLst>
          </p:cNvPr>
          <p:cNvGrpSpPr>
            <a:grpSpLocks/>
          </p:cNvGrpSpPr>
          <p:nvPr/>
        </p:nvGrpSpPr>
        <p:grpSpPr bwMode="auto">
          <a:xfrm>
            <a:off x="250371" y="936170"/>
            <a:ext cx="3280011" cy="1952184"/>
            <a:chOff x="912941" y="918731"/>
            <a:chExt cx="3280011" cy="1513600"/>
          </a:xfrm>
          <a:solidFill>
            <a:srgbClr val="2E5411"/>
          </a:solidFill>
        </p:grpSpPr>
        <p:sp>
          <p:nvSpPr>
            <p:cNvPr id="25" name="AutoShape 3">
              <a:extLst>
                <a:ext uri="{FF2B5EF4-FFF2-40B4-BE49-F238E27FC236}">
                  <a16:creationId xmlns:a16="http://schemas.microsoft.com/office/drawing/2014/main" id="{0B180E65-3C17-4727-AFFC-246E23F448B0}"/>
                </a:ext>
              </a:extLst>
            </p:cNvPr>
            <p:cNvSpPr>
              <a:spLocks noChangeArrowheads="1"/>
            </p:cNvSpPr>
            <p:nvPr/>
          </p:nvSpPr>
          <p:spPr bwMode="auto">
            <a:xfrm>
              <a:off x="912941" y="918731"/>
              <a:ext cx="3280011" cy="1360438"/>
            </a:xfrm>
            <a:prstGeom prst="diamond">
              <a:avLst/>
            </a:prstGeom>
            <a:solidFill>
              <a:srgbClr val="2E5411"/>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eaLnBrk="1" hangingPunct="1">
                <a:lnSpc>
                  <a:spcPct val="90000"/>
                </a:lnSpc>
                <a:defRPr/>
              </a:pPr>
              <a:endParaRPr lang="en-US" sz="2000" b="1" dirty="0">
                <a:solidFill>
                  <a:schemeClr val="bg1"/>
                </a:solidFill>
                <a:effectLst>
                  <a:outerShdw blurRad="50800" dist="38100" dir="2700000" algn="tl" rotWithShape="0">
                    <a:prstClr val="black">
                      <a:alpha val="70000"/>
                    </a:prstClr>
                  </a:outerShdw>
                </a:effectLst>
              </a:endParaRPr>
            </a:p>
          </p:txBody>
        </p:sp>
        <p:sp>
          <p:nvSpPr>
            <p:cNvPr id="2" name="Rectangle 1">
              <a:extLst>
                <a:ext uri="{FF2B5EF4-FFF2-40B4-BE49-F238E27FC236}">
                  <a16:creationId xmlns:a16="http://schemas.microsoft.com/office/drawing/2014/main" id="{C33E2E5B-9331-4B33-9653-8E9473623B4A}"/>
                </a:ext>
              </a:extLst>
            </p:cNvPr>
            <p:cNvSpPr/>
            <p:nvPr/>
          </p:nvSpPr>
          <p:spPr>
            <a:xfrm>
              <a:off x="1381030" y="1342571"/>
              <a:ext cx="2403246" cy="1089760"/>
            </a:xfrm>
            <a:prstGeom prst="rect">
              <a:avLst/>
            </a:prstGeom>
            <a:noFill/>
          </p:spPr>
          <p:txBody>
            <a:bodyPr>
              <a:spAutoFit/>
            </a:bodyPr>
            <a:lstStyle>
              <a:lvl1pPr eaLnBrk="0" hangingPunct="0">
                <a:defRPr sz="2400">
                  <a:solidFill>
                    <a:schemeClr val="tx1"/>
                  </a:solidFill>
                  <a:latin typeface="Arial" charset="0"/>
                  <a:ea typeface="ＭＳ Ｐゴシック" pitchFamily="-104" charset="-128"/>
                </a:defRPr>
              </a:lvl1pPr>
              <a:lvl2pPr marL="37931725" indent="-37474525" eaLnBrk="0" hangingPunct="0">
                <a:defRPr sz="2400">
                  <a:solidFill>
                    <a:schemeClr val="tx1"/>
                  </a:solidFill>
                  <a:latin typeface="Arial" charset="0"/>
                  <a:ea typeface="ＭＳ Ｐゴシック" pitchFamily="-104" charset="-128"/>
                </a:defRPr>
              </a:lvl2pPr>
              <a:lvl3pPr eaLnBrk="0" hangingPunct="0">
                <a:defRPr sz="2400">
                  <a:solidFill>
                    <a:schemeClr val="tx1"/>
                  </a:solidFill>
                  <a:latin typeface="Arial" charset="0"/>
                  <a:ea typeface="ＭＳ Ｐゴシック" pitchFamily="-104" charset="-128"/>
                </a:defRPr>
              </a:lvl3pPr>
              <a:lvl4pPr eaLnBrk="0" hangingPunct="0">
                <a:defRPr sz="2400">
                  <a:solidFill>
                    <a:schemeClr val="tx1"/>
                  </a:solidFill>
                  <a:latin typeface="Arial" charset="0"/>
                  <a:ea typeface="ＭＳ Ｐゴシック" pitchFamily="-104" charset="-128"/>
                </a:defRPr>
              </a:lvl4pPr>
              <a:lvl5pPr eaLnBrk="0" hangingPunct="0">
                <a:defRPr sz="2400">
                  <a:solidFill>
                    <a:schemeClr val="tx1"/>
                  </a:solidFill>
                  <a:latin typeface="Arial" charset="0"/>
                  <a:ea typeface="ＭＳ Ｐゴシック" pitchFamily="-104" charset="-128"/>
                </a:defRPr>
              </a:lvl5pPr>
              <a:lvl6pPr marL="457200" eaLnBrk="0" fontAlgn="base" hangingPunct="0">
                <a:spcBef>
                  <a:spcPct val="0"/>
                </a:spcBef>
                <a:spcAft>
                  <a:spcPct val="0"/>
                </a:spcAft>
                <a:defRPr sz="2400">
                  <a:solidFill>
                    <a:schemeClr val="tx1"/>
                  </a:solidFill>
                  <a:latin typeface="Arial" charset="0"/>
                  <a:ea typeface="ＭＳ Ｐゴシック" pitchFamily="-104" charset="-128"/>
                </a:defRPr>
              </a:lvl6pPr>
              <a:lvl7pPr marL="914400" eaLnBrk="0" fontAlgn="base" hangingPunct="0">
                <a:spcBef>
                  <a:spcPct val="0"/>
                </a:spcBef>
                <a:spcAft>
                  <a:spcPct val="0"/>
                </a:spcAft>
                <a:defRPr sz="2400">
                  <a:solidFill>
                    <a:schemeClr val="tx1"/>
                  </a:solidFill>
                  <a:latin typeface="Arial" charset="0"/>
                  <a:ea typeface="ＭＳ Ｐゴシック" pitchFamily="-104" charset="-128"/>
                </a:defRPr>
              </a:lvl7pPr>
              <a:lvl8pPr marL="1371600" eaLnBrk="0" fontAlgn="base" hangingPunct="0">
                <a:spcBef>
                  <a:spcPct val="0"/>
                </a:spcBef>
                <a:spcAft>
                  <a:spcPct val="0"/>
                </a:spcAft>
                <a:defRPr sz="2400">
                  <a:solidFill>
                    <a:schemeClr val="tx1"/>
                  </a:solidFill>
                  <a:latin typeface="Arial" charset="0"/>
                  <a:ea typeface="ＭＳ Ｐゴシック" pitchFamily="-104" charset="-128"/>
                </a:defRPr>
              </a:lvl8pPr>
              <a:lvl9pPr marL="1828800" eaLnBrk="0" fontAlgn="base" hangingPunct="0">
                <a:spcBef>
                  <a:spcPct val="0"/>
                </a:spcBef>
                <a:spcAft>
                  <a:spcPct val="0"/>
                </a:spcAft>
                <a:defRPr sz="2400">
                  <a:solidFill>
                    <a:schemeClr val="tx1"/>
                  </a:solidFill>
                  <a:latin typeface="Arial" charset="0"/>
                  <a:ea typeface="ＭＳ Ｐゴシック" pitchFamily="-104" charset="-128"/>
                </a:defRPr>
              </a:lvl9pPr>
            </a:lstStyle>
            <a:p>
              <a:pPr algn="ctr" eaLnBrk="1" hangingPunct="1">
                <a:lnSpc>
                  <a:spcPct val="90000"/>
                </a:lnSpc>
                <a:spcAft>
                  <a:spcPts val="0"/>
                </a:spcAft>
                <a:defRPr/>
              </a:pPr>
              <a:r>
                <a:rPr lang="en-US" altLang="en-US" b="1" dirty="0">
                  <a:solidFill>
                    <a:srgbClr val="FFFFFF"/>
                  </a:solidFill>
                  <a:latin typeface="+mn-lt"/>
                </a:rPr>
                <a:t>Does a qualifying disability</a:t>
              </a:r>
            </a:p>
            <a:p>
              <a:pPr algn="ctr" eaLnBrk="1" hangingPunct="1">
                <a:lnSpc>
                  <a:spcPct val="90000"/>
                </a:lnSpc>
                <a:spcAft>
                  <a:spcPts val="0"/>
                </a:spcAft>
                <a:defRPr/>
              </a:pPr>
              <a:r>
                <a:rPr lang="en-US" altLang="en-US" b="1" dirty="0">
                  <a:solidFill>
                    <a:srgbClr val="FFFFFF"/>
                  </a:solidFill>
                  <a:latin typeface="+mn-lt"/>
                </a:rPr>
                <a:t>exist?</a:t>
              </a:r>
            </a:p>
          </p:txBody>
        </p:sp>
      </p:grpSp>
      <p:sp>
        <p:nvSpPr>
          <p:cNvPr id="3" name="Right Arrow 2">
            <a:extLst>
              <a:ext uri="{FF2B5EF4-FFF2-40B4-BE49-F238E27FC236}">
                <a16:creationId xmlns:a16="http://schemas.microsoft.com/office/drawing/2014/main" id="{50B4358F-D63E-4F1A-929E-7F92870EFEEE}"/>
              </a:ext>
            </a:extLst>
          </p:cNvPr>
          <p:cNvSpPr/>
          <p:nvPr/>
        </p:nvSpPr>
        <p:spPr>
          <a:xfrm>
            <a:off x="3500438" y="1662113"/>
            <a:ext cx="1135062" cy="315912"/>
          </a:xfrm>
          <a:prstGeom prst="rightArrow">
            <a:avLst/>
          </a:prstGeom>
          <a:solidFill>
            <a:schemeClr val="accent3">
              <a:lumMod val="60000"/>
              <a:lumOff val="40000"/>
            </a:schemeClr>
          </a:solidFill>
          <a:ln w="38100">
            <a:solidFill>
              <a:srgbClr val="2E541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4" name="Down Arrow 3">
            <a:extLst>
              <a:ext uri="{FF2B5EF4-FFF2-40B4-BE49-F238E27FC236}">
                <a16:creationId xmlns:a16="http://schemas.microsoft.com/office/drawing/2014/main" id="{889FD7F9-4655-4954-A97E-9BE4AACE594A}"/>
              </a:ext>
            </a:extLst>
          </p:cNvPr>
          <p:cNvSpPr/>
          <p:nvPr/>
        </p:nvSpPr>
        <p:spPr>
          <a:xfrm>
            <a:off x="1744663" y="2695575"/>
            <a:ext cx="290512" cy="552450"/>
          </a:xfrm>
          <a:prstGeom prst="downArrow">
            <a:avLst/>
          </a:prstGeom>
          <a:solidFill>
            <a:schemeClr val="accent3">
              <a:lumMod val="60000"/>
              <a:lumOff val="40000"/>
            </a:schemeClr>
          </a:solidFill>
          <a:ln w="38100">
            <a:solidFill>
              <a:srgbClr val="2E541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31" name="Down Arrow 30">
            <a:extLst>
              <a:ext uri="{FF2B5EF4-FFF2-40B4-BE49-F238E27FC236}">
                <a16:creationId xmlns:a16="http://schemas.microsoft.com/office/drawing/2014/main" id="{F7549145-8252-475A-A634-8D3A4BA5E88A}"/>
              </a:ext>
            </a:extLst>
          </p:cNvPr>
          <p:cNvSpPr/>
          <p:nvPr/>
        </p:nvSpPr>
        <p:spPr>
          <a:xfrm>
            <a:off x="1843088" y="4926013"/>
            <a:ext cx="290512" cy="552450"/>
          </a:xfrm>
          <a:prstGeom prst="downArrow">
            <a:avLst/>
          </a:prstGeom>
          <a:solidFill>
            <a:schemeClr val="accent3">
              <a:lumMod val="60000"/>
              <a:lumOff val="40000"/>
            </a:schemeClr>
          </a:solidFill>
          <a:ln w="38100">
            <a:solidFill>
              <a:srgbClr val="2E541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extLst>
      <p:ext uri="{BB962C8B-B14F-4D97-AF65-F5344CB8AC3E}">
        <p14:creationId xmlns:p14="http://schemas.microsoft.com/office/powerpoint/2010/main" val="257056249"/>
      </p:ext>
    </p:extLst>
  </p:cSld>
  <p:clrMapOvr>
    <a:masterClrMapping/>
  </p:clrMapOvr>
  <p:transition spd="slow">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D7888B09-4671-4A32-81E3-9EDA8647BA5C}"/>
              </a:ext>
            </a:extLst>
          </p:cNvPr>
          <p:cNvSpPr>
            <a:spLocks noGrp="1"/>
          </p:cNvSpPr>
          <p:nvPr>
            <p:ph type="title" idx="4294967295"/>
          </p:nvPr>
        </p:nvSpPr>
        <p:spPr>
          <a:xfrm>
            <a:off x="914400" y="601663"/>
            <a:ext cx="8229600" cy="1143000"/>
          </a:xfrm>
        </p:spPr>
        <p:txBody>
          <a:bodyPr/>
          <a:lstStyle/>
          <a:p>
            <a:pPr eaLnBrk="1" hangingPunct="1">
              <a:lnSpc>
                <a:spcPct val="80000"/>
              </a:lnSpc>
              <a:spcBef>
                <a:spcPts val="600"/>
              </a:spcBef>
            </a:pPr>
            <a:r>
              <a:rPr lang="en-US" altLang="en-US" sz="3600">
                <a:latin typeface="Arial" panose="020B0604020202020204" pitchFamily="34" charset="0"/>
                <a:cs typeface="Arial" panose="020B0604020202020204" pitchFamily="34" charset="0"/>
              </a:rPr>
              <a:t>Possible Criteria for Registration</a:t>
            </a:r>
            <a:br>
              <a:rPr lang="en-US" altLang="en-US" sz="3600">
                <a:latin typeface="Arial" panose="020B0604020202020204" pitchFamily="34" charset="0"/>
                <a:cs typeface="Arial" panose="020B0604020202020204" pitchFamily="34" charset="0"/>
              </a:rPr>
            </a:br>
            <a:r>
              <a:rPr lang="en-US" altLang="en-US" sz="3600">
                <a:latin typeface="Arial" panose="020B0604020202020204" pitchFamily="34" charset="0"/>
                <a:cs typeface="Arial" panose="020B0604020202020204" pitchFamily="34" charset="0"/>
              </a:rPr>
              <a:t>Beyond the Age of Eligibility</a:t>
            </a:r>
            <a:endParaRPr lang="en-US" altLang="en-US" sz="3600">
              <a:solidFill>
                <a:srgbClr val="0000FF"/>
              </a:solidFill>
              <a:latin typeface="Arial" panose="020B0604020202020204" pitchFamily="34" charset="0"/>
              <a:cs typeface="Arial" panose="020B0604020202020204" pitchFamily="34" charset="0"/>
            </a:endParaRPr>
          </a:p>
        </p:txBody>
      </p:sp>
      <p:sp>
        <p:nvSpPr>
          <p:cNvPr id="16387" name="Slide Number Placeholder 5">
            <a:extLst>
              <a:ext uri="{FF2B5EF4-FFF2-40B4-BE49-F238E27FC236}">
                <a16:creationId xmlns:a16="http://schemas.microsoft.com/office/drawing/2014/main" id="{C24DC6D5-949F-41F3-8840-00A16FCF725A}"/>
              </a:ext>
            </a:extLst>
          </p:cNvPr>
          <p:cNvSpPr txBox="1">
            <a:spLocks noGrp="1"/>
          </p:cNvSpPr>
          <p:nvPr/>
        </p:nvSpPr>
        <p:spPr bwMode="auto">
          <a:xfrm>
            <a:off x="70104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930577A2-E56E-4A34-8866-18EBAA90DD23}" type="slidenum">
              <a:rPr lang="en-US" altLang="en-US" sz="1800">
                <a:solidFill>
                  <a:srgbClr val="898989"/>
                </a:solidFill>
                <a:ea typeface="MS PGothic" panose="020B0600070205080204" pitchFamily="34" charset="-128"/>
              </a:rPr>
              <a:pPr eaLnBrk="1" hangingPunct="1">
                <a:spcBef>
                  <a:spcPct val="0"/>
                </a:spcBef>
                <a:buFontTx/>
                <a:buNone/>
              </a:pPr>
              <a:t>7</a:t>
            </a:fld>
            <a:endParaRPr lang="en-US" altLang="en-US" sz="1800">
              <a:solidFill>
                <a:srgbClr val="898989"/>
              </a:solidFill>
              <a:ea typeface="MS PGothic" panose="020B0600070205080204" pitchFamily="34" charset="-128"/>
            </a:endParaRPr>
          </a:p>
        </p:txBody>
      </p:sp>
      <p:sp>
        <p:nvSpPr>
          <p:cNvPr id="16388" name="Title 1">
            <a:extLst>
              <a:ext uri="{FF2B5EF4-FFF2-40B4-BE49-F238E27FC236}">
                <a16:creationId xmlns:a16="http://schemas.microsoft.com/office/drawing/2014/main" id="{2E7EEB62-6879-4B87-B292-C0F1A58CB14C}"/>
              </a:ext>
            </a:extLst>
          </p:cNvPr>
          <p:cNvSpPr txBox="1">
            <a:spLocks/>
          </p:cNvSpPr>
          <p:nvPr/>
        </p:nvSpPr>
        <p:spPr bwMode="auto">
          <a:xfrm>
            <a:off x="946150" y="1665288"/>
            <a:ext cx="7362825"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80000"/>
              </a:lnSpc>
              <a:spcBef>
                <a:spcPts val="600"/>
              </a:spcBef>
              <a:buFontTx/>
              <a:buNone/>
            </a:pPr>
            <a:r>
              <a:rPr lang="en-US" altLang="en-US" sz="2600" i="1">
                <a:ea typeface="MS PGothic" panose="020B0600070205080204" pitchFamily="34" charset="-128"/>
                <a:cs typeface="Times New Roman" panose="02020603050405020304" pitchFamily="18" charset="0"/>
              </a:rPr>
              <a:t>Guide to Advancement, Topic 10.1.0.1 </a:t>
            </a:r>
            <a:endParaRPr lang="en-US" altLang="en-US" sz="2600" i="1">
              <a:solidFill>
                <a:srgbClr val="0000FF"/>
              </a:solidFill>
              <a:ea typeface="MS PGothic" panose="020B0600070205080204" pitchFamily="34" charset="-128"/>
              <a:cs typeface="Times New Roman" panose="02020603050405020304" pitchFamily="18" charset="0"/>
            </a:endParaRPr>
          </a:p>
        </p:txBody>
      </p:sp>
      <p:sp>
        <p:nvSpPr>
          <p:cNvPr id="16389" name="Rectangle 3">
            <a:extLst>
              <a:ext uri="{FF2B5EF4-FFF2-40B4-BE49-F238E27FC236}">
                <a16:creationId xmlns:a16="http://schemas.microsoft.com/office/drawing/2014/main" id="{B31C66AE-0B0E-46CD-83AE-89A3056C3F60}"/>
              </a:ext>
            </a:extLst>
          </p:cNvPr>
          <p:cNvSpPr txBox="1">
            <a:spLocks/>
          </p:cNvSpPr>
          <p:nvPr/>
        </p:nvSpPr>
        <p:spPr bwMode="auto">
          <a:xfrm>
            <a:off x="125413" y="2505075"/>
            <a:ext cx="4494212" cy="360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88975" indent="-457200">
              <a:spcBef>
                <a:spcPct val="20000"/>
              </a:spcBef>
              <a:buFont typeface="Arial" panose="020B0604020202020204" pitchFamily="34" charset="0"/>
              <a:buChar char="•"/>
              <a:defRPr sz="3200">
                <a:solidFill>
                  <a:schemeClr val="tx1"/>
                </a:solidFill>
                <a:latin typeface="Calibri" panose="020F0502020204030204" pitchFamily="34" charset="0"/>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90000"/>
              </a:lnSpc>
              <a:spcBef>
                <a:spcPct val="0"/>
              </a:spcBef>
              <a:spcAft>
                <a:spcPts val="1200"/>
              </a:spcAft>
              <a:buFontTx/>
              <a:buBlip>
                <a:blip r:embed="rId3"/>
              </a:buBlip>
            </a:pPr>
            <a:r>
              <a:rPr lang="en-US" altLang="en-US" sz="2600">
                <a:latin typeface="Arial" panose="020B0604020202020204" pitchFamily="34" charset="0"/>
                <a:ea typeface="ヒラギノ角ゴ Pro W3" charset="-128"/>
              </a:rPr>
              <a:t>Autism Spectrum Disorder</a:t>
            </a:r>
          </a:p>
          <a:p>
            <a:pPr eaLnBrk="1" hangingPunct="1">
              <a:lnSpc>
                <a:spcPct val="90000"/>
              </a:lnSpc>
              <a:spcBef>
                <a:spcPct val="0"/>
              </a:spcBef>
              <a:spcAft>
                <a:spcPts val="1200"/>
              </a:spcAft>
              <a:buFontTx/>
              <a:buBlip>
                <a:blip r:embed="rId3"/>
              </a:buBlip>
            </a:pPr>
            <a:r>
              <a:rPr lang="en-US" altLang="en-US" sz="2600">
                <a:latin typeface="Arial" panose="020B0604020202020204" pitchFamily="34" charset="0"/>
                <a:ea typeface="ヒラギノ角ゴ Pro W3" charset="-128"/>
              </a:rPr>
              <a:t>Blind or sight-impaired</a:t>
            </a:r>
          </a:p>
          <a:p>
            <a:pPr eaLnBrk="1" hangingPunct="1">
              <a:lnSpc>
                <a:spcPct val="90000"/>
              </a:lnSpc>
              <a:spcBef>
                <a:spcPct val="0"/>
              </a:spcBef>
              <a:spcAft>
                <a:spcPts val="1200"/>
              </a:spcAft>
              <a:buFontTx/>
              <a:buBlip>
                <a:blip r:embed="rId3"/>
              </a:buBlip>
            </a:pPr>
            <a:r>
              <a:rPr lang="en-US" altLang="en-US" sz="2600">
                <a:latin typeface="Arial" panose="020B0604020202020204" pitchFamily="34" charset="0"/>
                <a:ea typeface="ヒラギノ角ゴ Pro W3" charset="-128"/>
              </a:rPr>
              <a:t>Deaf of hard of hearing</a:t>
            </a:r>
          </a:p>
          <a:p>
            <a:pPr eaLnBrk="1" hangingPunct="1">
              <a:lnSpc>
                <a:spcPct val="90000"/>
              </a:lnSpc>
              <a:spcBef>
                <a:spcPct val="0"/>
              </a:spcBef>
              <a:spcAft>
                <a:spcPts val="1200"/>
              </a:spcAft>
              <a:buFontTx/>
              <a:buBlip>
                <a:blip r:embed="rId3"/>
              </a:buBlip>
            </a:pPr>
            <a:r>
              <a:rPr lang="en-US" altLang="en-US" sz="2600">
                <a:latin typeface="Arial" panose="020B0604020202020204" pitchFamily="34" charset="0"/>
                <a:ea typeface="ヒラギノ角ゴ Pro W3" charset="-128"/>
              </a:rPr>
              <a:t>Cognitive disability</a:t>
            </a:r>
          </a:p>
          <a:p>
            <a:pPr eaLnBrk="1" hangingPunct="1">
              <a:lnSpc>
                <a:spcPct val="90000"/>
              </a:lnSpc>
              <a:spcBef>
                <a:spcPct val="0"/>
              </a:spcBef>
              <a:spcAft>
                <a:spcPts val="1200"/>
              </a:spcAft>
              <a:buFontTx/>
              <a:buBlip>
                <a:blip r:embed="rId3"/>
              </a:buBlip>
            </a:pPr>
            <a:r>
              <a:rPr lang="en-US" altLang="en-US" sz="2600">
                <a:latin typeface="Arial" panose="020B0604020202020204" pitchFamily="34" charset="0"/>
                <a:ea typeface="ヒラギノ角ゴ Pro W3" charset="-128"/>
              </a:rPr>
              <a:t>Developmental delay</a:t>
            </a:r>
          </a:p>
          <a:p>
            <a:pPr eaLnBrk="1" hangingPunct="1">
              <a:lnSpc>
                <a:spcPct val="90000"/>
              </a:lnSpc>
              <a:spcBef>
                <a:spcPct val="0"/>
              </a:spcBef>
              <a:spcAft>
                <a:spcPts val="1200"/>
              </a:spcAft>
              <a:buFontTx/>
              <a:buBlip>
                <a:blip r:embed="rId3"/>
              </a:buBlip>
            </a:pPr>
            <a:r>
              <a:rPr lang="en-US" altLang="en-US" sz="2600">
                <a:latin typeface="Arial" panose="020B0604020202020204" pitchFamily="34" charset="0"/>
                <a:ea typeface="ヒラギノ角ゴ Pro W3" charset="-128"/>
              </a:rPr>
              <a:t>Down Syndrome</a:t>
            </a:r>
          </a:p>
          <a:p>
            <a:pPr eaLnBrk="1" hangingPunct="1">
              <a:lnSpc>
                <a:spcPct val="90000"/>
              </a:lnSpc>
              <a:spcBef>
                <a:spcPct val="0"/>
              </a:spcBef>
              <a:spcAft>
                <a:spcPts val="1200"/>
              </a:spcAft>
              <a:buFontTx/>
              <a:buBlip>
                <a:blip r:embed="rId3"/>
              </a:buBlip>
            </a:pPr>
            <a:endParaRPr lang="en-US" altLang="en-US" sz="2600">
              <a:latin typeface="Arial" panose="020B0604020202020204" pitchFamily="34" charset="0"/>
              <a:ea typeface="ヒラギノ角ゴ Pro W3" charset="-128"/>
            </a:endParaRPr>
          </a:p>
        </p:txBody>
      </p:sp>
      <p:sp>
        <p:nvSpPr>
          <p:cNvPr id="16390" name="Rectangle 3">
            <a:extLst>
              <a:ext uri="{FF2B5EF4-FFF2-40B4-BE49-F238E27FC236}">
                <a16:creationId xmlns:a16="http://schemas.microsoft.com/office/drawing/2014/main" id="{682DC595-AA07-436E-B690-C7B5699B726F}"/>
              </a:ext>
            </a:extLst>
          </p:cNvPr>
          <p:cNvSpPr txBox="1">
            <a:spLocks/>
          </p:cNvSpPr>
          <p:nvPr/>
        </p:nvSpPr>
        <p:spPr bwMode="auto">
          <a:xfrm>
            <a:off x="4456113" y="2493963"/>
            <a:ext cx="4651375" cy="273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88975" indent="-4572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90000"/>
              </a:lnSpc>
              <a:spcBef>
                <a:spcPct val="0"/>
              </a:spcBef>
              <a:spcAft>
                <a:spcPts val="1200"/>
              </a:spcAft>
              <a:buFontTx/>
              <a:buBlip>
                <a:blip r:embed="rId3"/>
              </a:buBlip>
            </a:pPr>
            <a:r>
              <a:rPr lang="en-US" altLang="en-US" sz="2600">
                <a:latin typeface="Arial" panose="020B0604020202020204" pitchFamily="34" charset="0"/>
                <a:ea typeface="ヒラギノ角ゴ Pro W3" charset="-128"/>
              </a:rPr>
              <a:t>Emotional of behavioral disorder</a:t>
            </a:r>
          </a:p>
          <a:p>
            <a:pPr eaLnBrk="1" hangingPunct="1">
              <a:lnSpc>
                <a:spcPct val="90000"/>
              </a:lnSpc>
              <a:spcBef>
                <a:spcPct val="0"/>
              </a:spcBef>
              <a:spcAft>
                <a:spcPts val="1200"/>
              </a:spcAft>
              <a:buFontTx/>
              <a:buBlip>
                <a:blip r:embed="rId3"/>
              </a:buBlip>
            </a:pPr>
            <a:r>
              <a:rPr lang="en-US" altLang="en-US" sz="2600">
                <a:latin typeface="Arial" panose="020B0604020202020204" pitchFamily="34" charset="0"/>
                <a:ea typeface="ヒラギノ角ゴ Pro W3" charset="-128"/>
              </a:rPr>
              <a:t>Physically disabled</a:t>
            </a:r>
          </a:p>
          <a:p>
            <a:pPr eaLnBrk="1" hangingPunct="1">
              <a:lnSpc>
                <a:spcPct val="90000"/>
              </a:lnSpc>
              <a:spcBef>
                <a:spcPct val="0"/>
              </a:spcBef>
              <a:spcAft>
                <a:spcPts val="1200"/>
              </a:spcAft>
              <a:buFontTx/>
              <a:buBlip>
                <a:blip r:embed="rId3"/>
              </a:buBlip>
            </a:pPr>
            <a:r>
              <a:rPr lang="en-US" altLang="en-US" sz="2600">
                <a:latin typeface="Arial" panose="020B0604020202020204" pitchFamily="34" charset="0"/>
                <a:ea typeface="ヒラギノ角ゴ Pro W3" charset="-128"/>
              </a:rPr>
              <a:t>Traumatic brain injury</a:t>
            </a:r>
          </a:p>
          <a:p>
            <a:pPr eaLnBrk="1" hangingPunct="1">
              <a:lnSpc>
                <a:spcPct val="90000"/>
              </a:lnSpc>
              <a:spcBef>
                <a:spcPct val="0"/>
              </a:spcBef>
              <a:spcAft>
                <a:spcPts val="1200"/>
              </a:spcAft>
              <a:buFontTx/>
              <a:buBlip>
                <a:blip r:embed="rId3"/>
              </a:buBlip>
            </a:pPr>
            <a:r>
              <a:rPr lang="en-US" altLang="en-US" sz="2600">
                <a:latin typeface="Arial" panose="020B0604020202020204" pitchFamily="34" charset="0"/>
                <a:ea typeface="ヒラギノ角ゴ Pro W3" charset="-128"/>
              </a:rPr>
              <a:t>Multiple coexisting disabilities</a:t>
            </a:r>
          </a:p>
        </p:txBody>
      </p:sp>
    </p:spTree>
    <p:extLst>
      <p:ext uri="{BB962C8B-B14F-4D97-AF65-F5344CB8AC3E}">
        <p14:creationId xmlns:p14="http://schemas.microsoft.com/office/powerpoint/2010/main" val="37494275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1">
            <a:extLst>
              <a:ext uri="{FF2B5EF4-FFF2-40B4-BE49-F238E27FC236}">
                <a16:creationId xmlns:a16="http://schemas.microsoft.com/office/drawing/2014/main" id="{5E886878-FCB4-4301-9FFA-A5A9BB34E183}"/>
              </a:ext>
            </a:extLst>
          </p:cNvPr>
          <p:cNvSpPr txBox="1">
            <a:spLocks noChangeArrowheads="1"/>
          </p:cNvSpPr>
          <p:nvPr/>
        </p:nvSpPr>
        <p:spPr bwMode="auto">
          <a:xfrm>
            <a:off x="0" y="666750"/>
            <a:ext cx="9144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3600" b="1">
                <a:latin typeface="Arial" panose="020B0604020202020204" pitchFamily="34" charset="0"/>
                <a:ea typeface="MS PGothic" panose="020B0600070205080204" pitchFamily="34" charset="-128"/>
              </a:rPr>
              <a:t>What if a Scout is unable accomplish</a:t>
            </a:r>
            <a:br>
              <a:rPr lang="en-US" altLang="en-US" sz="3600" b="1">
                <a:latin typeface="Arial" panose="020B0604020202020204" pitchFamily="34" charset="0"/>
                <a:ea typeface="MS PGothic" panose="020B0600070205080204" pitchFamily="34" charset="-128"/>
              </a:rPr>
            </a:br>
            <a:r>
              <a:rPr lang="en-US" altLang="en-US" sz="3600" b="1">
                <a:latin typeface="Arial" panose="020B0604020202020204" pitchFamily="34" charset="0"/>
                <a:ea typeface="MS PGothic" panose="020B0600070205080204" pitchFamily="34" charset="-128"/>
              </a:rPr>
              <a:t>requirements as written?</a:t>
            </a:r>
          </a:p>
        </p:txBody>
      </p:sp>
      <p:sp>
        <p:nvSpPr>
          <p:cNvPr id="5" name="TextBox 4">
            <a:extLst>
              <a:ext uri="{FF2B5EF4-FFF2-40B4-BE49-F238E27FC236}">
                <a16:creationId xmlns:a16="http://schemas.microsoft.com/office/drawing/2014/main" id="{0E7C7277-5BF9-45B9-B327-ACE09E5B3E04}"/>
              </a:ext>
            </a:extLst>
          </p:cNvPr>
          <p:cNvSpPr txBox="1"/>
          <p:nvPr/>
        </p:nvSpPr>
        <p:spPr>
          <a:xfrm>
            <a:off x="568325" y="2279650"/>
            <a:ext cx="8258175" cy="3617913"/>
          </a:xfrm>
          <a:prstGeom prst="rect">
            <a:avLst/>
          </a:prstGeom>
          <a:noFill/>
        </p:spPr>
        <p:txBody>
          <a:bodyPr>
            <a:spAutoFit/>
          </a:bodyPr>
          <a:lstStyle/>
          <a:p>
            <a:pPr eaLnBrk="1" hangingPunct="1">
              <a:spcAft>
                <a:spcPts val="1800"/>
              </a:spcAft>
              <a:defRPr/>
            </a:pPr>
            <a:r>
              <a:rPr lang="en-US" sz="2800" b="1" i="1" dirty="0">
                <a:ea typeface="ＭＳ Ｐゴシック" panose="020B0600070205080204" pitchFamily="34" charset="-128"/>
              </a:rPr>
              <a:t>Alternative requirements are available.</a:t>
            </a:r>
          </a:p>
          <a:p>
            <a:pPr marL="457200" indent="-457200" eaLnBrk="1" hangingPunct="1">
              <a:spcAft>
                <a:spcPts val="1200"/>
              </a:spcAft>
              <a:buFontTx/>
              <a:buBlip>
                <a:blip r:embed="rId3"/>
              </a:buBlip>
              <a:defRPr/>
            </a:pPr>
            <a:r>
              <a:rPr lang="en-US" sz="2600" dirty="0">
                <a:ea typeface="ＭＳ Ｐゴシック" panose="020B0600070205080204" pitchFamily="34" charset="-128"/>
              </a:rPr>
              <a:t>To Scouts registered beyond the age of eligibility.</a:t>
            </a:r>
          </a:p>
          <a:p>
            <a:pPr marL="457200" indent="-457200" eaLnBrk="1" hangingPunct="1">
              <a:spcAft>
                <a:spcPts val="1200"/>
              </a:spcAft>
              <a:buFontTx/>
              <a:buBlip>
                <a:blip r:embed="rId3"/>
              </a:buBlip>
              <a:defRPr/>
            </a:pPr>
            <a:r>
              <a:rPr lang="en-US" sz="2600" dirty="0">
                <a:ea typeface="ＭＳ Ｐゴシック" panose="020B0600070205080204" pitchFamily="34" charset="-128"/>
              </a:rPr>
              <a:t>To Scouts with a permanent physical or mental disability, or a disability that is expected to last two or more years or beyond the 18</a:t>
            </a:r>
            <a:r>
              <a:rPr lang="en-US" sz="2600" baseline="30000" dirty="0">
                <a:ea typeface="ＭＳ Ｐゴシック" panose="020B0600070205080204" pitchFamily="34" charset="-128"/>
              </a:rPr>
              <a:t>th</a:t>
            </a:r>
            <a:r>
              <a:rPr lang="en-US" sz="2600" dirty="0">
                <a:ea typeface="ＭＳ Ｐゴシック" panose="020B0600070205080204" pitchFamily="34" charset="-128"/>
              </a:rPr>
              <a:t> birthday.</a:t>
            </a:r>
          </a:p>
          <a:p>
            <a:pPr eaLnBrk="1" hangingPunct="1">
              <a:spcBef>
                <a:spcPts val="1200"/>
              </a:spcBef>
              <a:spcAft>
                <a:spcPts val="1200"/>
              </a:spcAft>
              <a:defRPr/>
            </a:pPr>
            <a:r>
              <a:rPr lang="en-US" sz="2600" dirty="0">
                <a:ea typeface="ＭＳ Ｐゴシック" panose="020B0600070205080204" pitchFamily="34" charset="-128"/>
              </a:rPr>
              <a:t>Alternative requirements procedures are specific to each Scouting program.</a:t>
            </a:r>
          </a:p>
        </p:txBody>
      </p:sp>
    </p:spTree>
    <p:extLst>
      <p:ext uri="{BB962C8B-B14F-4D97-AF65-F5344CB8AC3E}">
        <p14:creationId xmlns:p14="http://schemas.microsoft.com/office/powerpoint/2010/main" val="2135948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a:extLst>
              <a:ext uri="{FF2B5EF4-FFF2-40B4-BE49-F238E27FC236}">
                <a16:creationId xmlns:a16="http://schemas.microsoft.com/office/drawing/2014/main" id="{C3F2BAE9-29C1-4C65-A3BD-43D51D1A6B8D}"/>
              </a:ext>
            </a:extLst>
          </p:cNvPr>
          <p:cNvSpPr>
            <a:spLocks noChangeArrowheads="1"/>
          </p:cNvSpPr>
          <p:nvPr/>
        </p:nvSpPr>
        <p:spPr bwMode="auto">
          <a:xfrm>
            <a:off x="758825" y="509588"/>
            <a:ext cx="7626350" cy="1108075"/>
          </a:xfrm>
          <a:prstGeom prst="rect">
            <a:avLst/>
          </a:prstGeom>
          <a:noFill/>
          <a:ln>
            <a:noFill/>
          </a:ln>
          <a:extLst/>
        </p:spPr>
        <p:txBody>
          <a:bodyPr>
            <a:spAutoFit/>
          </a:bodyPr>
          <a:lstStyle/>
          <a:p>
            <a:pPr algn="ctr" eaLnBrk="1" hangingPunct="1">
              <a:defRPr/>
            </a:pPr>
            <a:r>
              <a:rPr lang="en-US" sz="4000" b="1" dirty="0">
                <a:ea typeface="ＭＳ Ｐゴシック" charset="0"/>
              </a:rPr>
              <a:t>Cub Scout Advancement</a:t>
            </a:r>
          </a:p>
          <a:p>
            <a:pPr algn="ctr" eaLnBrk="1" hangingPunct="1">
              <a:defRPr/>
            </a:pPr>
            <a:r>
              <a:rPr lang="en-US" sz="2600" i="1" dirty="0">
                <a:latin typeface="+mj-lt"/>
                <a:ea typeface="ＭＳ Ｐゴシック" charset="0"/>
                <a:cs typeface="ＭＳ Ｐゴシック" charset="0"/>
              </a:rPr>
              <a:t>Guide to Advancement, Topic 10.2.1.0</a:t>
            </a:r>
          </a:p>
        </p:txBody>
      </p:sp>
      <p:sp>
        <p:nvSpPr>
          <p:cNvPr id="20483" name="Rectangle 2">
            <a:extLst>
              <a:ext uri="{FF2B5EF4-FFF2-40B4-BE49-F238E27FC236}">
                <a16:creationId xmlns:a16="http://schemas.microsoft.com/office/drawing/2014/main" id="{2559E5C1-EE77-453E-BB85-8E099DC99FDC}"/>
              </a:ext>
            </a:extLst>
          </p:cNvPr>
          <p:cNvSpPr>
            <a:spLocks noChangeArrowheads="1"/>
          </p:cNvSpPr>
          <p:nvPr/>
        </p:nvSpPr>
        <p:spPr bwMode="auto">
          <a:xfrm>
            <a:off x="936625" y="1957388"/>
            <a:ext cx="7270750"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90000"/>
              </a:lnSpc>
              <a:spcBef>
                <a:spcPct val="0"/>
              </a:spcBef>
              <a:spcAft>
                <a:spcPts val="200"/>
              </a:spcAft>
              <a:buFont typeface="Wingdings 2" panose="05020102010507070707" pitchFamily="18" charset="2"/>
              <a:buNone/>
            </a:pPr>
            <a:r>
              <a:rPr lang="en-US" altLang="en-US" sz="3600" b="1">
                <a:ea typeface="MS PGothic" panose="020B0600070205080204" pitchFamily="34" charset="-128"/>
              </a:rPr>
              <a:t>The standard is “Do Your Best.”</a:t>
            </a:r>
          </a:p>
        </p:txBody>
      </p:sp>
      <p:sp>
        <p:nvSpPr>
          <p:cNvPr id="20484" name="Rectangle 2">
            <a:extLst>
              <a:ext uri="{FF2B5EF4-FFF2-40B4-BE49-F238E27FC236}">
                <a16:creationId xmlns:a16="http://schemas.microsoft.com/office/drawing/2014/main" id="{D6F26319-875D-4DC0-AB02-667753E3620A}"/>
              </a:ext>
            </a:extLst>
          </p:cNvPr>
          <p:cNvSpPr>
            <a:spLocks noChangeArrowheads="1"/>
          </p:cNvSpPr>
          <p:nvPr/>
        </p:nvSpPr>
        <p:spPr bwMode="auto">
          <a:xfrm>
            <a:off x="719138" y="2986088"/>
            <a:ext cx="7950200" cy="233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90000"/>
              </a:lnSpc>
              <a:spcBef>
                <a:spcPct val="0"/>
              </a:spcBef>
              <a:spcAft>
                <a:spcPts val="1200"/>
              </a:spcAft>
              <a:buFont typeface="Arial" panose="020B0604020202020204" pitchFamily="34" charset="0"/>
              <a:buBlip>
                <a:blip r:embed="rId3"/>
              </a:buBlip>
            </a:pPr>
            <a:r>
              <a:rPr lang="en-US" altLang="en-US" sz="2800">
                <a:latin typeface="Arial" panose="020B0604020202020204" pitchFamily="34" charset="0"/>
                <a:ea typeface="MS PGothic" panose="020B0600070205080204" pitchFamily="34" charset="-128"/>
              </a:rPr>
              <a:t>Cubmasters and pack committees may jointly determine appropriate substitutions for youth unable to attempt a requirement.</a:t>
            </a:r>
          </a:p>
          <a:p>
            <a:pPr eaLnBrk="1" hangingPunct="1">
              <a:lnSpc>
                <a:spcPct val="90000"/>
              </a:lnSpc>
              <a:spcBef>
                <a:spcPts val="1200"/>
              </a:spcBef>
              <a:spcAft>
                <a:spcPts val="1200"/>
              </a:spcAft>
              <a:buFont typeface="Arial" panose="020B0604020202020204" pitchFamily="34" charset="0"/>
              <a:buBlip>
                <a:blip r:embed="rId3"/>
              </a:buBlip>
            </a:pPr>
            <a:r>
              <a:rPr lang="en-US" altLang="en-US" sz="2800">
                <a:latin typeface="Arial" panose="020B0604020202020204" pitchFamily="34" charset="0"/>
                <a:ea typeface="MS PGothic" panose="020B0600070205080204" pitchFamily="34" charset="-128"/>
              </a:rPr>
              <a:t>Parents can assist by providing input on their son’s abilities and challenges.</a:t>
            </a:r>
            <a:r>
              <a:rPr lang="en-US" altLang="en-US" sz="2800" b="1">
                <a:latin typeface="Arial" panose="020B0604020202020204" pitchFamily="34" charset="0"/>
                <a:ea typeface="MS PGothic" panose="020B0600070205080204" pitchFamily="34" charset="-128"/>
              </a:rPr>
              <a:t> </a:t>
            </a:r>
            <a:endParaRPr lang="en-US" altLang="en-US" sz="2800">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12194555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31B4D851-044F-4A0F-9F70-EAF63EC1A1C8}"/>
              </a:ext>
            </a:extLst>
          </p:cNvPr>
          <p:cNvSpPr>
            <a:spLocks noChangeArrowheads="1"/>
          </p:cNvSpPr>
          <p:nvPr/>
        </p:nvSpPr>
        <p:spPr bwMode="auto">
          <a:xfrm>
            <a:off x="495300" y="2022475"/>
            <a:ext cx="8153400" cy="4375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104" charset="0"/>
                <a:ea typeface="ＭＳ Ｐゴシック" pitchFamily="-104" charset="-128"/>
              </a:defRPr>
            </a:lvl1pPr>
            <a:lvl2pPr marL="37931725" indent="-37474525" eaLnBrk="0" hangingPunct="0">
              <a:spcBef>
                <a:spcPct val="20000"/>
              </a:spcBef>
              <a:buFont typeface="Courier New" pitchFamily="-104" charset="0"/>
              <a:buChar char="o"/>
              <a:defRPr sz="2800">
                <a:solidFill>
                  <a:schemeClr val="tx1"/>
                </a:solidFill>
                <a:latin typeface="Calibri" pitchFamily="-104" charset="0"/>
                <a:ea typeface="ＭＳ Ｐゴシック" pitchFamily="-104" charset="-128"/>
              </a:defRPr>
            </a:lvl2pPr>
            <a:lvl3pPr marL="1143000" indent="-228600" eaLnBrk="0" hangingPunct="0">
              <a:spcBef>
                <a:spcPct val="20000"/>
              </a:spcBef>
              <a:buFont typeface="Wingdings" pitchFamily="-104" charset="2"/>
              <a:buChar char="§"/>
              <a:defRPr sz="2400">
                <a:solidFill>
                  <a:schemeClr val="tx1"/>
                </a:solidFill>
                <a:latin typeface="Calibri" pitchFamily="-104" charset="0"/>
                <a:ea typeface="ＭＳ Ｐゴシック" pitchFamily="-104" charset="-128"/>
              </a:defRPr>
            </a:lvl3pPr>
            <a:lvl4pPr marL="1600200" indent="-228600" eaLnBrk="0" hangingPunct="0">
              <a:spcBef>
                <a:spcPct val="20000"/>
              </a:spcBef>
              <a:buFont typeface="Arial" charset="0"/>
              <a:buChar char="–"/>
              <a:defRPr sz="2000">
                <a:solidFill>
                  <a:schemeClr val="tx1"/>
                </a:solidFill>
                <a:latin typeface="Calibri" pitchFamily="-104" charset="0"/>
                <a:ea typeface="ＭＳ Ｐゴシック" pitchFamily="-104" charset="-128"/>
              </a:defRPr>
            </a:lvl4pPr>
            <a:lvl5pPr marL="2057400" indent="-228600" eaLnBrk="0" hangingPunct="0">
              <a:spcBef>
                <a:spcPct val="20000"/>
              </a:spcBef>
              <a:buFont typeface="Arial" charset="0"/>
              <a:buChar char="»"/>
              <a:defRPr sz="2000">
                <a:solidFill>
                  <a:schemeClr val="tx1"/>
                </a:solidFill>
                <a:latin typeface="Calibri" pitchFamily="-104" charset="0"/>
                <a:ea typeface="ＭＳ Ｐゴシック" pitchFamily="-10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4" charset="0"/>
                <a:ea typeface="ＭＳ Ｐゴシック" pitchFamily="-10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4" charset="0"/>
                <a:ea typeface="ＭＳ Ｐゴシック" pitchFamily="-10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4" charset="0"/>
                <a:ea typeface="ＭＳ Ｐゴシック" pitchFamily="-10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4" charset="0"/>
                <a:ea typeface="ＭＳ Ｐゴシック" pitchFamily="-104" charset="-128"/>
              </a:defRPr>
            </a:lvl9pPr>
          </a:lstStyle>
          <a:p>
            <a:pPr marL="457200" indent="-457200" eaLnBrk="1" hangingPunct="1">
              <a:spcBef>
                <a:spcPct val="0"/>
              </a:spcBef>
              <a:spcAft>
                <a:spcPts val="400"/>
              </a:spcAft>
              <a:buFont typeface="Arial" charset="0"/>
              <a:buBlip>
                <a:blip r:embed="rId3"/>
              </a:buBlip>
              <a:defRPr/>
            </a:pPr>
            <a:r>
              <a:rPr lang="en-US" altLang="en-US" sz="2600" dirty="0">
                <a:latin typeface="Arial" charset="0"/>
              </a:rPr>
              <a:t>Rank requirements are to be completed as </a:t>
            </a:r>
            <a:r>
              <a:rPr lang="en-US" altLang="en-US" sz="2600" dirty="0">
                <a:solidFill>
                  <a:srgbClr val="000000"/>
                </a:solidFill>
                <a:latin typeface="Arial" charset="0"/>
              </a:rPr>
              <a:t>written, no more and no less.</a:t>
            </a:r>
            <a:endParaRPr lang="en-US" altLang="en-US" sz="2600" b="1" dirty="0">
              <a:solidFill>
                <a:srgbClr val="000000"/>
              </a:solidFill>
              <a:latin typeface="Arial" charset="0"/>
            </a:endParaRPr>
          </a:p>
          <a:p>
            <a:pPr marL="457200" indent="-457200" eaLnBrk="1" hangingPunct="1">
              <a:spcBef>
                <a:spcPts val="600"/>
              </a:spcBef>
              <a:spcAft>
                <a:spcPts val="400"/>
              </a:spcAft>
              <a:buFont typeface="Arial" charset="0"/>
              <a:buBlip>
                <a:blip r:embed="rId3"/>
              </a:buBlip>
              <a:defRPr/>
            </a:pPr>
            <a:r>
              <a:rPr lang="en-US" altLang="en-US" sz="2600" dirty="0">
                <a:solidFill>
                  <a:srgbClr val="000000"/>
                </a:solidFill>
                <a:latin typeface="Arial" charset="0"/>
              </a:rPr>
              <a:t>Scout, Tenderfoot, Second Class, and </a:t>
            </a:r>
            <a:r>
              <a:rPr lang="en-US" altLang="en-US" sz="2600" dirty="0">
                <a:latin typeface="Arial" charset="0"/>
              </a:rPr>
              <a:t>First Class can be modified via a request for approval from the council advancement committee. (</a:t>
            </a:r>
            <a:r>
              <a:rPr lang="en-US" altLang="en-US" sz="2600" i="1" dirty="0">
                <a:latin typeface="Arial" charset="0"/>
              </a:rPr>
              <a:t>Guide to Advancement</a:t>
            </a:r>
            <a:r>
              <a:rPr lang="en-US" altLang="en-US" sz="2600" dirty="0">
                <a:latin typeface="Arial" charset="0"/>
              </a:rPr>
              <a:t>, Topics 10.2.2.1 and 10.2.2.2).</a:t>
            </a:r>
          </a:p>
          <a:p>
            <a:pPr marL="457200" indent="-457200" eaLnBrk="1" hangingPunct="1">
              <a:spcBef>
                <a:spcPts val="600"/>
              </a:spcBef>
              <a:spcAft>
                <a:spcPts val="400"/>
              </a:spcAft>
              <a:buFont typeface="Arial" charset="0"/>
              <a:buBlip>
                <a:blip r:embed="rId3"/>
              </a:buBlip>
              <a:defRPr/>
            </a:pPr>
            <a:r>
              <a:rPr lang="en-US" altLang="en-US" sz="2600" dirty="0">
                <a:latin typeface="Arial" charset="0"/>
              </a:rPr>
              <a:t>Venturers and Sea Scouts working on Boy </a:t>
            </a:r>
            <a:r>
              <a:rPr lang="en-US" altLang="en-US" sz="2600">
                <a:latin typeface="Arial" charset="0"/>
              </a:rPr>
              <a:t>Scout advancement.</a:t>
            </a:r>
            <a:endParaRPr lang="en-US" altLang="en-US" sz="2600" dirty="0">
              <a:latin typeface="Arial" charset="0"/>
            </a:endParaRPr>
          </a:p>
          <a:p>
            <a:pPr marL="457200" indent="-457200" eaLnBrk="1" hangingPunct="1">
              <a:spcBef>
                <a:spcPts val="600"/>
              </a:spcBef>
              <a:spcAft>
                <a:spcPts val="400"/>
              </a:spcAft>
              <a:buFont typeface="Arial" charset="0"/>
              <a:buBlip>
                <a:blip r:embed="rId3"/>
              </a:buBlip>
              <a:defRPr/>
            </a:pPr>
            <a:endParaRPr lang="en-US" altLang="en-US" sz="2400" dirty="0">
              <a:latin typeface="Arial" charset="0"/>
            </a:endParaRPr>
          </a:p>
          <a:p>
            <a:pPr eaLnBrk="1" hangingPunct="1">
              <a:spcBef>
                <a:spcPct val="0"/>
              </a:spcBef>
              <a:spcAft>
                <a:spcPts val="400"/>
              </a:spcAft>
              <a:buFontTx/>
              <a:buNone/>
              <a:defRPr/>
            </a:pPr>
            <a:endParaRPr lang="en-US" altLang="en-US" sz="1800" b="1" dirty="0">
              <a:solidFill>
                <a:schemeClr val="bg1"/>
              </a:solidFill>
              <a:latin typeface="Arial" charset="0"/>
            </a:endParaRPr>
          </a:p>
        </p:txBody>
      </p:sp>
      <p:sp>
        <p:nvSpPr>
          <p:cNvPr id="15" name="Rectangle 1">
            <a:extLst>
              <a:ext uri="{FF2B5EF4-FFF2-40B4-BE49-F238E27FC236}">
                <a16:creationId xmlns:a16="http://schemas.microsoft.com/office/drawing/2014/main" id="{A2BC05F1-16FB-4AD7-B4D4-708E9CF5D3C1}"/>
              </a:ext>
            </a:extLst>
          </p:cNvPr>
          <p:cNvSpPr>
            <a:spLocks noChangeArrowheads="1"/>
          </p:cNvSpPr>
          <p:nvPr/>
        </p:nvSpPr>
        <p:spPr bwMode="auto">
          <a:xfrm>
            <a:off x="758825" y="509588"/>
            <a:ext cx="7626350" cy="1108075"/>
          </a:xfrm>
          <a:prstGeom prst="rect">
            <a:avLst/>
          </a:prstGeom>
          <a:noFill/>
          <a:ln>
            <a:noFill/>
          </a:ln>
          <a:extLst/>
        </p:spPr>
        <p:txBody>
          <a:bodyPr>
            <a:spAutoFit/>
          </a:bodyPr>
          <a:lstStyle/>
          <a:p>
            <a:pPr algn="ctr" eaLnBrk="1" hangingPunct="1">
              <a:defRPr/>
            </a:pPr>
            <a:r>
              <a:rPr lang="en-US" sz="4000" b="1" dirty="0">
                <a:ea typeface="ＭＳ Ｐゴシック" charset="0"/>
              </a:rPr>
              <a:t>Boy Scout Rank Advancement</a:t>
            </a:r>
          </a:p>
          <a:p>
            <a:pPr algn="ctr" eaLnBrk="1" hangingPunct="1">
              <a:defRPr/>
            </a:pPr>
            <a:r>
              <a:rPr lang="en-US" sz="2600" i="1" dirty="0">
                <a:latin typeface="+mj-lt"/>
                <a:ea typeface="ＭＳ Ｐゴシック" charset="0"/>
                <a:cs typeface="ＭＳ Ｐゴシック" charset="0"/>
              </a:rPr>
              <a:t>Guide to Advancement, Topic 10.2.2.0</a:t>
            </a:r>
          </a:p>
        </p:txBody>
      </p:sp>
    </p:spTree>
    <p:extLst>
      <p:ext uri="{BB962C8B-B14F-4D97-AF65-F5344CB8AC3E}">
        <p14:creationId xmlns:p14="http://schemas.microsoft.com/office/powerpoint/2010/main" val="35214348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Down Arrow 37">
            <a:extLst>
              <a:ext uri="{FF2B5EF4-FFF2-40B4-BE49-F238E27FC236}">
                <a16:creationId xmlns:a16="http://schemas.microsoft.com/office/drawing/2014/main" id="{B5FD5EA8-E684-40E5-BE7E-CA51A85EF7C0}"/>
              </a:ext>
            </a:extLst>
          </p:cNvPr>
          <p:cNvSpPr/>
          <p:nvPr/>
        </p:nvSpPr>
        <p:spPr>
          <a:xfrm>
            <a:off x="1462088" y="3554413"/>
            <a:ext cx="406400" cy="617537"/>
          </a:xfrm>
          <a:prstGeom prst="downArrow">
            <a:avLst>
              <a:gd name="adj1" fmla="val 40256"/>
              <a:gd name="adj2" fmla="val 60731"/>
            </a:avLst>
          </a:prstGeom>
          <a:solidFill>
            <a:schemeClr val="accent3">
              <a:lumMod val="60000"/>
              <a:lumOff val="40000"/>
            </a:schemeClr>
          </a:solidFill>
          <a:ln w="38100" cmpd="sng">
            <a:solidFill>
              <a:srgbClr val="0033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24579" name="Rectangle 15">
            <a:extLst>
              <a:ext uri="{FF2B5EF4-FFF2-40B4-BE49-F238E27FC236}">
                <a16:creationId xmlns:a16="http://schemas.microsoft.com/office/drawing/2014/main" id="{C52B3723-3A11-472A-ACD7-932ECA34E968}"/>
              </a:ext>
            </a:extLst>
          </p:cNvPr>
          <p:cNvSpPr>
            <a:spLocks noChangeArrowheads="1"/>
          </p:cNvSpPr>
          <p:nvPr/>
        </p:nvSpPr>
        <p:spPr bwMode="auto">
          <a:xfrm>
            <a:off x="3451225" y="1069975"/>
            <a:ext cx="4921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b="1">
                <a:latin typeface="Arial" panose="020B0604020202020204" pitchFamily="34" charset="0"/>
                <a:ea typeface="MS PGothic" panose="020B0600070205080204" pitchFamily="34" charset="-128"/>
              </a:rPr>
              <a:t>No</a:t>
            </a:r>
          </a:p>
        </p:txBody>
      </p:sp>
      <p:sp>
        <p:nvSpPr>
          <p:cNvPr id="24580" name="Rectangle 16">
            <a:extLst>
              <a:ext uri="{FF2B5EF4-FFF2-40B4-BE49-F238E27FC236}">
                <a16:creationId xmlns:a16="http://schemas.microsoft.com/office/drawing/2014/main" id="{BF81105C-F1C2-4824-9110-4F94190EAEB7}"/>
              </a:ext>
            </a:extLst>
          </p:cNvPr>
          <p:cNvSpPr>
            <a:spLocks noChangeArrowheads="1"/>
          </p:cNvSpPr>
          <p:nvPr/>
        </p:nvSpPr>
        <p:spPr bwMode="auto">
          <a:xfrm>
            <a:off x="860425" y="1897063"/>
            <a:ext cx="5826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b="1">
                <a:latin typeface="Arial" panose="020B0604020202020204" pitchFamily="34" charset="0"/>
                <a:ea typeface="MS PGothic" panose="020B0600070205080204" pitchFamily="34" charset="-128"/>
              </a:rPr>
              <a:t>Yes</a:t>
            </a:r>
          </a:p>
        </p:txBody>
      </p:sp>
      <p:sp>
        <p:nvSpPr>
          <p:cNvPr id="24581" name="Rectangle 1">
            <a:extLst>
              <a:ext uri="{FF2B5EF4-FFF2-40B4-BE49-F238E27FC236}">
                <a16:creationId xmlns:a16="http://schemas.microsoft.com/office/drawing/2014/main" id="{94F5FF6A-84E9-4BDC-98D5-01ADF3D8BD5F}"/>
              </a:ext>
            </a:extLst>
          </p:cNvPr>
          <p:cNvSpPr>
            <a:spLocks noChangeArrowheads="1"/>
          </p:cNvSpPr>
          <p:nvPr/>
        </p:nvSpPr>
        <p:spPr bwMode="auto">
          <a:xfrm>
            <a:off x="598488" y="304800"/>
            <a:ext cx="80089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4000" b="1">
                <a:latin typeface="Arial" panose="020B0604020202020204" pitchFamily="34" charset="0"/>
                <a:ea typeface="MS PGothic" panose="020B0600070205080204" pitchFamily="34" charset="-128"/>
              </a:rPr>
              <a:t>Alternative Rank Requirements</a:t>
            </a:r>
            <a:endParaRPr lang="en-US" altLang="en-US" sz="4000">
              <a:latin typeface="Arial" panose="020B0604020202020204" pitchFamily="34" charset="0"/>
              <a:ea typeface="MS PGothic" panose="020B0600070205080204" pitchFamily="34" charset="-128"/>
            </a:endParaRPr>
          </a:p>
        </p:txBody>
      </p:sp>
      <p:sp>
        <p:nvSpPr>
          <p:cNvPr id="26" name="Down Arrow 25">
            <a:extLst>
              <a:ext uri="{FF2B5EF4-FFF2-40B4-BE49-F238E27FC236}">
                <a16:creationId xmlns:a16="http://schemas.microsoft.com/office/drawing/2014/main" id="{ABDF5C2A-7EA6-40C9-BF29-42AEF29C4BF7}"/>
              </a:ext>
            </a:extLst>
          </p:cNvPr>
          <p:cNvSpPr/>
          <p:nvPr/>
        </p:nvSpPr>
        <p:spPr>
          <a:xfrm>
            <a:off x="1470025" y="4725988"/>
            <a:ext cx="406400" cy="617537"/>
          </a:xfrm>
          <a:prstGeom prst="downArrow">
            <a:avLst>
              <a:gd name="adj1" fmla="val 40256"/>
              <a:gd name="adj2" fmla="val 60731"/>
            </a:avLst>
          </a:prstGeom>
          <a:solidFill>
            <a:schemeClr val="accent3">
              <a:lumMod val="60000"/>
              <a:lumOff val="40000"/>
            </a:schemeClr>
          </a:solidFill>
          <a:ln w="38100" cmpd="sng">
            <a:solidFill>
              <a:srgbClr val="0033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20" name="Rectangle 27">
            <a:extLst>
              <a:ext uri="{FF2B5EF4-FFF2-40B4-BE49-F238E27FC236}">
                <a16:creationId xmlns:a16="http://schemas.microsoft.com/office/drawing/2014/main" id="{E17398FC-0D79-4A5A-93EC-2D65C00AD688}"/>
              </a:ext>
            </a:extLst>
          </p:cNvPr>
          <p:cNvSpPr>
            <a:spLocks noChangeArrowheads="1"/>
          </p:cNvSpPr>
          <p:nvPr/>
        </p:nvSpPr>
        <p:spPr bwMode="auto">
          <a:xfrm>
            <a:off x="261427" y="2398837"/>
            <a:ext cx="8632202" cy="1247877"/>
          </a:xfrm>
          <a:prstGeom prst="rect">
            <a:avLst/>
          </a:prstGeom>
          <a:solidFill>
            <a:srgbClr val="2E5411"/>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lvl1pPr eaLnBrk="0" hangingPunct="0">
              <a:defRPr sz="2400">
                <a:solidFill>
                  <a:schemeClr val="tx1"/>
                </a:solidFill>
                <a:latin typeface="Arial" charset="0"/>
                <a:ea typeface="ＭＳ Ｐゴシック" pitchFamily="-104" charset="-128"/>
              </a:defRPr>
            </a:lvl1pPr>
            <a:lvl2pPr marL="37931725" indent="-37474525" eaLnBrk="0" hangingPunct="0">
              <a:defRPr sz="2400">
                <a:solidFill>
                  <a:schemeClr val="tx1"/>
                </a:solidFill>
                <a:latin typeface="Arial" charset="0"/>
                <a:ea typeface="ＭＳ Ｐゴシック" pitchFamily="-104" charset="-128"/>
              </a:defRPr>
            </a:lvl2pPr>
            <a:lvl3pPr eaLnBrk="0" hangingPunct="0">
              <a:defRPr sz="2400">
                <a:solidFill>
                  <a:schemeClr val="tx1"/>
                </a:solidFill>
                <a:latin typeface="Arial" charset="0"/>
                <a:ea typeface="ＭＳ Ｐゴシック" pitchFamily="-104" charset="-128"/>
              </a:defRPr>
            </a:lvl3pPr>
            <a:lvl4pPr eaLnBrk="0" hangingPunct="0">
              <a:defRPr sz="2400">
                <a:solidFill>
                  <a:schemeClr val="tx1"/>
                </a:solidFill>
                <a:latin typeface="Arial" charset="0"/>
                <a:ea typeface="ＭＳ Ｐゴシック" pitchFamily="-104" charset="-128"/>
              </a:defRPr>
            </a:lvl4pPr>
            <a:lvl5pPr eaLnBrk="0" hangingPunct="0">
              <a:defRPr sz="2400">
                <a:solidFill>
                  <a:schemeClr val="tx1"/>
                </a:solidFill>
                <a:latin typeface="Arial" charset="0"/>
                <a:ea typeface="ＭＳ Ｐゴシック" pitchFamily="-104" charset="-128"/>
              </a:defRPr>
            </a:lvl5pPr>
            <a:lvl6pPr marL="457200" eaLnBrk="0" fontAlgn="base" hangingPunct="0">
              <a:spcBef>
                <a:spcPct val="0"/>
              </a:spcBef>
              <a:spcAft>
                <a:spcPct val="0"/>
              </a:spcAft>
              <a:defRPr sz="2400">
                <a:solidFill>
                  <a:schemeClr val="tx1"/>
                </a:solidFill>
                <a:latin typeface="Arial" charset="0"/>
                <a:ea typeface="ＭＳ Ｐゴシック" pitchFamily="-104" charset="-128"/>
              </a:defRPr>
            </a:lvl6pPr>
            <a:lvl7pPr marL="914400" eaLnBrk="0" fontAlgn="base" hangingPunct="0">
              <a:spcBef>
                <a:spcPct val="0"/>
              </a:spcBef>
              <a:spcAft>
                <a:spcPct val="0"/>
              </a:spcAft>
              <a:defRPr sz="2400">
                <a:solidFill>
                  <a:schemeClr val="tx1"/>
                </a:solidFill>
                <a:latin typeface="Arial" charset="0"/>
                <a:ea typeface="ＭＳ Ｐゴシック" pitchFamily="-104" charset="-128"/>
              </a:defRPr>
            </a:lvl7pPr>
            <a:lvl8pPr marL="1371600" eaLnBrk="0" fontAlgn="base" hangingPunct="0">
              <a:spcBef>
                <a:spcPct val="0"/>
              </a:spcBef>
              <a:spcAft>
                <a:spcPct val="0"/>
              </a:spcAft>
              <a:defRPr sz="2400">
                <a:solidFill>
                  <a:schemeClr val="tx1"/>
                </a:solidFill>
                <a:latin typeface="Arial" charset="0"/>
                <a:ea typeface="ＭＳ Ｐゴシック" pitchFamily="-104" charset="-128"/>
              </a:defRPr>
            </a:lvl8pPr>
            <a:lvl9pPr marL="1828800" eaLnBrk="0" fontAlgn="base" hangingPunct="0">
              <a:spcBef>
                <a:spcPct val="0"/>
              </a:spcBef>
              <a:spcAft>
                <a:spcPct val="0"/>
              </a:spcAft>
              <a:defRPr sz="2400">
                <a:solidFill>
                  <a:schemeClr val="tx1"/>
                </a:solidFill>
                <a:latin typeface="Arial" charset="0"/>
                <a:ea typeface="ＭＳ Ｐゴシック" pitchFamily="-104" charset="-128"/>
              </a:defRPr>
            </a:lvl9pPr>
          </a:lstStyle>
          <a:p>
            <a:pPr marL="342900" indent="-342900" eaLnBrk="1" hangingPunct="1">
              <a:lnSpc>
                <a:spcPct val="85000"/>
              </a:lnSpc>
              <a:buFont typeface="Arial" panose="020B0604020202020204" pitchFamily="34" charset="0"/>
              <a:buChar char="•"/>
              <a:defRPr/>
            </a:pPr>
            <a:r>
              <a:rPr lang="en-US" altLang="en-US" b="1" dirty="0">
                <a:solidFill>
                  <a:schemeClr val="bg1"/>
                </a:solidFill>
                <a:latin typeface="+mn-lt"/>
              </a:rPr>
              <a:t>Document the disability</a:t>
            </a:r>
          </a:p>
          <a:p>
            <a:pPr marL="342900" indent="-342900" eaLnBrk="1" hangingPunct="1">
              <a:lnSpc>
                <a:spcPct val="85000"/>
              </a:lnSpc>
              <a:buFont typeface="Arial" panose="020B0604020202020204" pitchFamily="34" charset="0"/>
              <a:buChar char="•"/>
              <a:defRPr/>
            </a:pPr>
            <a:r>
              <a:rPr lang="en-US" altLang="en-US" b="1" dirty="0">
                <a:solidFill>
                  <a:schemeClr val="bg1"/>
                </a:solidFill>
                <a:latin typeface="+mn-lt"/>
              </a:rPr>
              <a:t>Craft alternative requirements </a:t>
            </a:r>
          </a:p>
          <a:p>
            <a:pPr marL="342900" indent="-342900" eaLnBrk="1" hangingPunct="1">
              <a:lnSpc>
                <a:spcPct val="85000"/>
              </a:lnSpc>
              <a:buFont typeface="Arial" panose="020B0604020202020204" pitchFamily="34" charset="0"/>
              <a:buChar char="•"/>
              <a:defRPr/>
            </a:pPr>
            <a:r>
              <a:rPr lang="en-US" altLang="en-US" b="1" dirty="0">
                <a:solidFill>
                  <a:schemeClr val="bg1"/>
                </a:solidFill>
                <a:latin typeface="+mn-lt"/>
              </a:rPr>
              <a:t>Submit request to district and council advancement committees</a:t>
            </a:r>
          </a:p>
        </p:txBody>
      </p:sp>
      <p:sp>
        <p:nvSpPr>
          <p:cNvPr id="22" name="Rectangle 27">
            <a:extLst>
              <a:ext uri="{FF2B5EF4-FFF2-40B4-BE49-F238E27FC236}">
                <a16:creationId xmlns:a16="http://schemas.microsoft.com/office/drawing/2014/main" id="{92F0B2B8-D9C8-4BB5-B9A2-E2C7B6FEA61B}"/>
              </a:ext>
            </a:extLst>
          </p:cNvPr>
          <p:cNvSpPr>
            <a:spLocks noChangeArrowheads="1"/>
          </p:cNvSpPr>
          <p:nvPr/>
        </p:nvSpPr>
        <p:spPr bwMode="auto">
          <a:xfrm>
            <a:off x="4288776" y="1315707"/>
            <a:ext cx="3657600" cy="560390"/>
          </a:xfrm>
          <a:prstGeom prst="rect">
            <a:avLst/>
          </a:prstGeom>
          <a:solidFill>
            <a:srgbClr val="2E5411"/>
          </a:solidFill>
          <a:ln>
            <a:solidFill>
              <a:schemeClr val="accent3">
                <a:lumMod val="50000"/>
              </a:schemeClr>
            </a:solidFill>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eaLnBrk="1" hangingPunct="1">
              <a:lnSpc>
                <a:spcPct val="85000"/>
              </a:lnSpc>
              <a:defRPr/>
            </a:pPr>
            <a:r>
              <a:rPr lang="en-US" sz="2400" b="1" dirty="0">
                <a:solidFill>
                  <a:schemeClr val="bg1"/>
                </a:solidFill>
                <a:ea typeface="ＭＳ Ｐゴシック" pitchFamily="-104" charset="-128"/>
                <a:cs typeface="ＭＳ Ｐゴシック" pitchFamily="-104" charset="-128"/>
              </a:rPr>
              <a:t>Use standard requirements</a:t>
            </a:r>
          </a:p>
        </p:txBody>
      </p:sp>
      <p:sp>
        <p:nvSpPr>
          <p:cNvPr id="28" name="Down Arrow 27">
            <a:extLst>
              <a:ext uri="{FF2B5EF4-FFF2-40B4-BE49-F238E27FC236}">
                <a16:creationId xmlns:a16="http://schemas.microsoft.com/office/drawing/2014/main" id="{7B4F3038-5BD4-478F-B8B6-1D54FFF6D2E1}"/>
              </a:ext>
            </a:extLst>
          </p:cNvPr>
          <p:cNvSpPr/>
          <p:nvPr/>
        </p:nvSpPr>
        <p:spPr>
          <a:xfrm rot="16200000">
            <a:off x="3584575" y="1089026"/>
            <a:ext cx="407987" cy="957262"/>
          </a:xfrm>
          <a:prstGeom prst="downArrow">
            <a:avLst>
              <a:gd name="adj1" fmla="val 40256"/>
              <a:gd name="adj2" fmla="val 60731"/>
            </a:avLst>
          </a:prstGeom>
          <a:solidFill>
            <a:schemeClr val="accent3">
              <a:lumMod val="60000"/>
              <a:lumOff val="40000"/>
            </a:schemeClr>
          </a:solidFill>
          <a:ln w="38100" cmpd="sng">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32" name="Rectangle 27">
            <a:extLst>
              <a:ext uri="{FF2B5EF4-FFF2-40B4-BE49-F238E27FC236}">
                <a16:creationId xmlns:a16="http://schemas.microsoft.com/office/drawing/2014/main" id="{32001206-318B-4A3A-AAF5-2D27B8A9E9A1}"/>
              </a:ext>
            </a:extLst>
          </p:cNvPr>
          <p:cNvSpPr>
            <a:spLocks noChangeArrowheads="1"/>
          </p:cNvSpPr>
          <p:nvPr/>
        </p:nvSpPr>
        <p:spPr bwMode="auto">
          <a:xfrm>
            <a:off x="388946" y="1315707"/>
            <a:ext cx="2933042" cy="560390"/>
          </a:xfrm>
          <a:prstGeom prst="rect">
            <a:avLst/>
          </a:prstGeom>
          <a:solidFill>
            <a:srgbClr val="2E5411"/>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eaLnBrk="1" hangingPunct="1">
              <a:lnSpc>
                <a:spcPct val="85000"/>
              </a:lnSpc>
              <a:defRPr/>
            </a:pPr>
            <a:r>
              <a:rPr lang="en-US" sz="2400" b="1" dirty="0">
                <a:solidFill>
                  <a:schemeClr val="bg1"/>
                </a:solidFill>
                <a:ea typeface="ＭＳ Ｐゴシック" pitchFamily="-104" charset="-128"/>
                <a:cs typeface="ＭＳ Ｐゴシック" pitchFamily="-104" charset="-128"/>
              </a:rPr>
              <a:t>Does disability exist?</a:t>
            </a:r>
          </a:p>
        </p:txBody>
      </p:sp>
      <p:sp>
        <p:nvSpPr>
          <p:cNvPr id="33" name="Rectangle 27">
            <a:extLst>
              <a:ext uri="{FF2B5EF4-FFF2-40B4-BE49-F238E27FC236}">
                <a16:creationId xmlns:a16="http://schemas.microsoft.com/office/drawing/2014/main" id="{642CB77C-E3A4-47D8-939E-A9C91B7B8C5B}"/>
              </a:ext>
            </a:extLst>
          </p:cNvPr>
          <p:cNvSpPr>
            <a:spLocks noChangeArrowheads="1"/>
          </p:cNvSpPr>
          <p:nvPr/>
        </p:nvSpPr>
        <p:spPr bwMode="auto">
          <a:xfrm>
            <a:off x="283003" y="4191819"/>
            <a:ext cx="3413635" cy="538494"/>
          </a:xfrm>
          <a:prstGeom prst="rect">
            <a:avLst/>
          </a:prstGeom>
          <a:solidFill>
            <a:srgbClr val="2E5411"/>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eaLnBrk="1" hangingPunct="1">
              <a:lnSpc>
                <a:spcPct val="85000"/>
              </a:lnSpc>
              <a:defRPr/>
            </a:pPr>
            <a:r>
              <a:rPr lang="en-US" sz="2400" b="1" dirty="0">
                <a:solidFill>
                  <a:schemeClr val="bg1"/>
                </a:solidFill>
                <a:ea typeface="ＭＳ Ｐゴシック" pitchFamily="-104" charset="-128"/>
                <a:cs typeface="ＭＳ Ｐゴシック" pitchFamily="-104" charset="-128"/>
              </a:rPr>
              <a:t>Committee  evaluations</a:t>
            </a:r>
          </a:p>
        </p:txBody>
      </p:sp>
      <p:sp>
        <p:nvSpPr>
          <p:cNvPr id="34" name="Down Arrow 33">
            <a:extLst>
              <a:ext uri="{FF2B5EF4-FFF2-40B4-BE49-F238E27FC236}">
                <a16:creationId xmlns:a16="http://schemas.microsoft.com/office/drawing/2014/main" id="{E52CAA71-7F9C-4950-844C-7A7C6ADD848C}"/>
              </a:ext>
            </a:extLst>
          </p:cNvPr>
          <p:cNvSpPr/>
          <p:nvPr/>
        </p:nvSpPr>
        <p:spPr>
          <a:xfrm rot="16200000">
            <a:off x="3840163" y="4168775"/>
            <a:ext cx="407987" cy="684213"/>
          </a:xfrm>
          <a:prstGeom prst="downArrow">
            <a:avLst>
              <a:gd name="adj1" fmla="val 40256"/>
              <a:gd name="adj2" fmla="val 60731"/>
            </a:avLst>
          </a:prstGeom>
          <a:solidFill>
            <a:schemeClr val="accent3">
              <a:lumMod val="60000"/>
              <a:lumOff val="40000"/>
            </a:schemeClr>
          </a:solidFill>
          <a:ln w="38100" cmpd="sng">
            <a:solidFill>
              <a:srgbClr val="0033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36" name="Rectangle 27">
            <a:extLst>
              <a:ext uri="{FF2B5EF4-FFF2-40B4-BE49-F238E27FC236}">
                <a16:creationId xmlns:a16="http://schemas.microsoft.com/office/drawing/2014/main" id="{E836874B-5B01-49FB-AC37-551EBE0F1007}"/>
              </a:ext>
            </a:extLst>
          </p:cNvPr>
          <p:cNvSpPr>
            <a:spLocks noChangeArrowheads="1"/>
          </p:cNvSpPr>
          <p:nvPr/>
        </p:nvSpPr>
        <p:spPr bwMode="auto">
          <a:xfrm>
            <a:off x="4487927" y="4191819"/>
            <a:ext cx="2925049" cy="538494"/>
          </a:xfrm>
          <a:prstGeom prst="rect">
            <a:avLst/>
          </a:prstGeom>
          <a:solidFill>
            <a:srgbClr val="2E5411"/>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eaLnBrk="1" hangingPunct="1">
              <a:lnSpc>
                <a:spcPct val="85000"/>
              </a:lnSpc>
              <a:defRPr/>
            </a:pPr>
            <a:r>
              <a:rPr lang="en-US" sz="2400" b="1" dirty="0">
                <a:solidFill>
                  <a:schemeClr val="bg1"/>
                </a:solidFill>
                <a:ea typeface="ＭＳ Ｐゴシック" pitchFamily="-104" charset="-128"/>
                <a:cs typeface="ＭＳ Ｐゴシック" pitchFamily="-104" charset="-128"/>
              </a:rPr>
              <a:t>Explanation to unit</a:t>
            </a:r>
          </a:p>
        </p:txBody>
      </p:sp>
      <p:sp>
        <p:nvSpPr>
          <p:cNvPr id="37" name="Rectangle 27">
            <a:extLst>
              <a:ext uri="{FF2B5EF4-FFF2-40B4-BE49-F238E27FC236}">
                <a16:creationId xmlns:a16="http://schemas.microsoft.com/office/drawing/2014/main" id="{5156C74A-38EC-4091-B70C-0DAD602941C9}"/>
              </a:ext>
            </a:extLst>
          </p:cNvPr>
          <p:cNvSpPr>
            <a:spLocks noChangeArrowheads="1"/>
          </p:cNvSpPr>
          <p:nvPr/>
        </p:nvSpPr>
        <p:spPr bwMode="auto">
          <a:xfrm>
            <a:off x="261427" y="5362901"/>
            <a:ext cx="5322750" cy="785649"/>
          </a:xfrm>
          <a:prstGeom prst="rect">
            <a:avLst/>
          </a:prstGeom>
          <a:solidFill>
            <a:srgbClr val="2E5411"/>
          </a:solidFill>
          <a:ln>
            <a:solidFill>
              <a:srgbClr val="2E5411"/>
            </a:solidFill>
            <a:headEnd/>
            <a:tailEnd/>
          </a:ln>
        </p:spPr>
        <p:style>
          <a:lnRef idx="0">
            <a:schemeClr val="accent1"/>
          </a:lnRef>
          <a:fillRef idx="3">
            <a:schemeClr val="accent1"/>
          </a:fillRef>
          <a:effectRef idx="3">
            <a:schemeClr val="accent1"/>
          </a:effectRef>
          <a:fontRef idx="minor">
            <a:schemeClr val="lt1"/>
          </a:fontRef>
        </p:style>
        <p:txBody>
          <a:bodyPr wrap="none" anchor="ctr"/>
          <a:lstStyle/>
          <a:p>
            <a:pPr marL="342900" indent="-342900" eaLnBrk="1" hangingPunct="1">
              <a:lnSpc>
                <a:spcPct val="85000"/>
              </a:lnSpc>
              <a:buFont typeface="Arial" panose="020B0604020202020204" pitchFamily="34" charset="0"/>
              <a:buChar char="•"/>
              <a:defRPr/>
            </a:pPr>
            <a:r>
              <a:rPr lang="en-US" sz="2400" b="1" dirty="0">
                <a:solidFill>
                  <a:schemeClr val="bg1"/>
                </a:solidFill>
                <a:ea typeface="ＭＳ Ｐゴシック" pitchFamily="-104" charset="-128"/>
                <a:cs typeface="ＭＳ Ｐゴシック" pitchFamily="-104" charset="-128"/>
              </a:rPr>
              <a:t>Authorize alternative requirement(s)</a:t>
            </a:r>
          </a:p>
          <a:p>
            <a:pPr marL="342900" indent="-342900" eaLnBrk="1" hangingPunct="1">
              <a:lnSpc>
                <a:spcPct val="85000"/>
              </a:lnSpc>
              <a:buFont typeface="Arial" panose="020B0604020202020204" pitchFamily="34" charset="0"/>
              <a:buChar char="•"/>
              <a:defRPr/>
            </a:pPr>
            <a:r>
              <a:rPr lang="en-US" sz="2400" b="1" dirty="0">
                <a:solidFill>
                  <a:schemeClr val="bg1"/>
                </a:solidFill>
                <a:ea typeface="ＭＳ Ｐゴシック" pitchFamily="-104" charset="-128"/>
                <a:cs typeface="ＭＳ Ｐゴシック" pitchFamily="-104" charset="-128"/>
              </a:rPr>
              <a:t>Notify unit</a:t>
            </a:r>
          </a:p>
        </p:txBody>
      </p:sp>
      <p:sp>
        <p:nvSpPr>
          <p:cNvPr id="40" name="Down Arrow 39">
            <a:extLst>
              <a:ext uri="{FF2B5EF4-FFF2-40B4-BE49-F238E27FC236}">
                <a16:creationId xmlns:a16="http://schemas.microsoft.com/office/drawing/2014/main" id="{C5C1E4DF-85B0-44C6-B7D9-B78F65648B15}"/>
              </a:ext>
            </a:extLst>
          </p:cNvPr>
          <p:cNvSpPr/>
          <p:nvPr/>
        </p:nvSpPr>
        <p:spPr>
          <a:xfrm>
            <a:off x="1431925" y="1865313"/>
            <a:ext cx="406400" cy="544512"/>
          </a:xfrm>
          <a:prstGeom prst="downArrow">
            <a:avLst>
              <a:gd name="adj1" fmla="val 40256"/>
              <a:gd name="adj2" fmla="val 60731"/>
            </a:avLst>
          </a:prstGeom>
          <a:solidFill>
            <a:schemeClr val="accent3">
              <a:lumMod val="60000"/>
              <a:lumOff val="40000"/>
            </a:schemeClr>
          </a:solidFill>
          <a:ln w="38100" cmpd="sng">
            <a:solidFill>
              <a:srgbClr val="0033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24604" name="Rectangle 16">
            <a:extLst>
              <a:ext uri="{FF2B5EF4-FFF2-40B4-BE49-F238E27FC236}">
                <a16:creationId xmlns:a16="http://schemas.microsoft.com/office/drawing/2014/main" id="{DD63F6EE-10FA-4454-B87C-024F8D5C19B5}"/>
              </a:ext>
            </a:extLst>
          </p:cNvPr>
          <p:cNvSpPr>
            <a:spLocks noChangeArrowheads="1"/>
          </p:cNvSpPr>
          <p:nvPr/>
        </p:nvSpPr>
        <p:spPr bwMode="auto">
          <a:xfrm>
            <a:off x="931863" y="4759325"/>
            <a:ext cx="5826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b="1">
                <a:latin typeface="Arial" panose="020B0604020202020204" pitchFamily="34" charset="0"/>
                <a:ea typeface="MS PGothic" panose="020B0600070205080204" pitchFamily="34" charset="-128"/>
              </a:rPr>
              <a:t>Yes</a:t>
            </a:r>
          </a:p>
        </p:txBody>
      </p:sp>
      <p:sp>
        <p:nvSpPr>
          <p:cNvPr id="24605" name="Rectangle 15">
            <a:extLst>
              <a:ext uri="{FF2B5EF4-FFF2-40B4-BE49-F238E27FC236}">
                <a16:creationId xmlns:a16="http://schemas.microsoft.com/office/drawing/2014/main" id="{ECC6807C-9582-412C-BCCF-9190F48226A9}"/>
              </a:ext>
            </a:extLst>
          </p:cNvPr>
          <p:cNvSpPr>
            <a:spLocks noChangeArrowheads="1"/>
          </p:cNvSpPr>
          <p:nvPr/>
        </p:nvSpPr>
        <p:spPr bwMode="auto">
          <a:xfrm>
            <a:off x="3702050" y="3990975"/>
            <a:ext cx="4921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b="1">
                <a:latin typeface="Arial" panose="020B0604020202020204" pitchFamily="34" charset="0"/>
                <a:ea typeface="MS PGothic" panose="020B0600070205080204" pitchFamily="34" charset="-128"/>
              </a:rPr>
              <a:t>No</a:t>
            </a:r>
          </a:p>
        </p:txBody>
      </p:sp>
    </p:spTree>
    <p:extLst>
      <p:ext uri="{BB962C8B-B14F-4D97-AF65-F5344CB8AC3E}">
        <p14:creationId xmlns:p14="http://schemas.microsoft.com/office/powerpoint/2010/main" val="988004588"/>
      </p:ext>
    </p:extLst>
  </p:cSld>
  <p:clrMapOvr>
    <a:masterClrMapping/>
  </p:clrMapOvr>
  <p:transition spd="slow">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78B331BA-9B67-4216-BCD7-84A1D1CC9C88}"/>
              </a:ext>
            </a:extLst>
          </p:cNvPr>
          <p:cNvSpPr>
            <a:spLocks noChangeArrowheads="1"/>
          </p:cNvSpPr>
          <p:nvPr/>
        </p:nvSpPr>
        <p:spPr bwMode="auto">
          <a:xfrm>
            <a:off x="764397" y="1644650"/>
            <a:ext cx="7689850" cy="4431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104" charset="0"/>
                <a:ea typeface="ＭＳ Ｐゴシック" pitchFamily="-104" charset="-128"/>
              </a:defRPr>
            </a:lvl1pPr>
            <a:lvl2pPr marL="37931725" indent="-37474525" eaLnBrk="0" hangingPunct="0">
              <a:spcBef>
                <a:spcPct val="20000"/>
              </a:spcBef>
              <a:buFont typeface="Courier New" pitchFamily="-104" charset="0"/>
              <a:buChar char="o"/>
              <a:defRPr sz="2800">
                <a:solidFill>
                  <a:schemeClr val="tx1"/>
                </a:solidFill>
                <a:latin typeface="Calibri" pitchFamily="-104" charset="0"/>
                <a:ea typeface="ＭＳ Ｐゴシック" pitchFamily="-104" charset="-128"/>
              </a:defRPr>
            </a:lvl2pPr>
            <a:lvl3pPr marL="1143000" indent="-228600" eaLnBrk="0" hangingPunct="0">
              <a:spcBef>
                <a:spcPct val="20000"/>
              </a:spcBef>
              <a:buFont typeface="Wingdings" pitchFamily="-104" charset="2"/>
              <a:buChar char="§"/>
              <a:defRPr sz="2400">
                <a:solidFill>
                  <a:schemeClr val="tx1"/>
                </a:solidFill>
                <a:latin typeface="Calibri" pitchFamily="-104" charset="0"/>
                <a:ea typeface="ＭＳ Ｐゴシック" pitchFamily="-104" charset="-128"/>
              </a:defRPr>
            </a:lvl3pPr>
            <a:lvl4pPr marL="1600200" indent="-228600" eaLnBrk="0" hangingPunct="0">
              <a:spcBef>
                <a:spcPct val="20000"/>
              </a:spcBef>
              <a:buFont typeface="Arial" charset="0"/>
              <a:buChar char="–"/>
              <a:defRPr sz="2000">
                <a:solidFill>
                  <a:schemeClr val="tx1"/>
                </a:solidFill>
                <a:latin typeface="Calibri" pitchFamily="-104" charset="0"/>
                <a:ea typeface="ＭＳ Ｐゴシック" pitchFamily="-104" charset="-128"/>
              </a:defRPr>
            </a:lvl4pPr>
            <a:lvl5pPr marL="2057400" indent="-228600" eaLnBrk="0" hangingPunct="0">
              <a:spcBef>
                <a:spcPct val="20000"/>
              </a:spcBef>
              <a:buFont typeface="Arial" charset="0"/>
              <a:buChar char="»"/>
              <a:defRPr sz="2000">
                <a:solidFill>
                  <a:schemeClr val="tx1"/>
                </a:solidFill>
                <a:latin typeface="Calibri" pitchFamily="-104" charset="0"/>
                <a:ea typeface="ＭＳ Ｐゴシック" pitchFamily="-10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4" charset="0"/>
                <a:ea typeface="ＭＳ Ｐゴシック" pitchFamily="-10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4" charset="0"/>
                <a:ea typeface="ＭＳ Ｐゴシック" pitchFamily="-10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4" charset="0"/>
                <a:ea typeface="ＭＳ Ｐゴシック" pitchFamily="-10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4" charset="0"/>
                <a:ea typeface="ＭＳ Ｐゴシック" pitchFamily="-104" charset="-128"/>
              </a:defRPr>
            </a:lvl9pPr>
          </a:lstStyle>
          <a:p>
            <a:pPr eaLnBrk="1" hangingPunct="1">
              <a:spcBef>
                <a:spcPct val="0"/>
              </a:spcBef>
              <a:spcAft>
                <a:spcPts val="1200"/>
              </a:spcAft>
              <a:buFontTx/>
              <a:buNone/>
              <a:defRPr/>
            </a:pPr>
            <a:r>
              <a:rPr lang="en-US" altLang="en-US" sz="2800" dirty="0">
                <a:solidFill>
                  <a:srgbClr val="000000"/>
                </a:solidFill>
                <a:latin typeface="Arial" charset="0"/>
              </a:rPr>
              <a:t>Merit badge requirements </a:t>
            </a:r>
            <a:r>
              <a:rPr lang="en-US" altLang="en-US" sz="2800" b="1" i="1" dirty="0">
                <a:solidFill>
                  <a:srgbClr val="000000"/>
                </a:solidFill>
                <a:latin typeface="Arial" charset="0"/>
              </a:rPr>
              <a:t>must</a:t>
            </a:r>
            <a:r>
              <a:rPr lang="en-US" altLang="en-US" sz="2800" i="1" dirty="0">
                <a:solidFill>
                  <a:srgbClr val="000000"/>
                </a:solidFill>
                <a:latin typeface="Arial" charset="0"/>
              </a:rPr>
              <a:t> </a:t>
            </a:r>
            <a:r>
              <a:rPr lang="en-US" altLang="en-US" sz="2800" b="1" i="1" dirty="0">
                <a:solidFill>
                  <a:srgbClr val="000000"/>
                </a:solidFill>
                <a:latin typeface="Arial" charset="0"/>
              </a:rPr>
              <a:t>not</a:t>
            </a:r>
            <a:r>
              <a:rPr lang="en-US" altLang="en-US" sz="2800" dirty="0">
                <a:solidFill>
                  <a:srgbClr val="000000"/>
                </a:solidFill>
                <a:latin typeface="Arial" charset="0"/>
              </a:rPr>
              <a:t> be modified, but it is permitted to substitute one entire badge for another.</a:t>
            </a:r>
          </a:p>
          <a:p>
            <a:pPr marL="457200" indent="-457200" eaLnBrk="1" hangingPunct="1">
              <a:spcBef>
                <a:spcPts val="600"/>
              </a:spcBef>
              <a:spcAft>
                <a:spcPts val="600"/>
              </a:spcAft>
              <a:buFont typeface="Arial" charset="0"/>
              <a:buBlip>
                <a:blip r:embed="rId3"/>
              </a:buBlip>
              <a:defRPr/>
            </a:pPr>
            <a:r>
              <a:rPr lang="en-US" altLang="en-US" sz="2800" dirty="0">
                <a:latin typeface="Arial" charset="0"/>
              </a:rPr>
              <a:t>Substitute must be “as challenging.”</a:t>
            </a:r>
          </a:p>
          <a:p>
            <a:pPr marL="457200" indent="-457200" eaLnBrk="1" hangingPunct="1">
              <a:spcBef>
                <a:spcPts val="600"/>
              </a:spcBef>
              <a:spcAft>
                <a:spcPts val="600"/>
              </a:spcAft>
              <a:buFont typeface="Arial" charset="0"/>
              <a:buBlip>
                <a:blip r:embed="rId3"/>
              </a:buBlip>
              <a:defRPr/>
            </a:pPr>
            <a:r>
              <a:rPr lang="en-US" altLang="en-US" sz="2800" dirty="0">
                <a:solidFill>
                  <a:srgbClr val="000000"/>
                </a:solidFill>
                <a:latin typeface="Arial" charset="0"/>
              </a:rPr>
              <a:t>Application for Alternative Eagle Scout Rank Merit Badges, No.</a:t>
            </a:r>
            <a:r>
              <a:rPr lang="en-US" altLang="en-US" sz="2800" dirty="0">
                <a:solidFill>
                  <a:srgbClr val="000000"/>
                </a:solidFill>
                <a:latin typeface="Arial" charset="0"/>
                <a:ea typeface="ヒラギノ角ゴ Pro W3" pitchFamily="-104" charset="-128"/>
              </a:rPr>
              <a:t> 512-730, is required.</a:t>
            </a:r>
            <a:endParaRPr lang="en-US" altLang="en-US" sz="2800" strike="sngStrike" dirty="0">
              <a:solidFill>
                <a:srgbClr val="000000"/>
              </a:solidFill>
              <a:latin typeface="Arial" charset="0"/>
            </a:endParaRPr>
          </a:p>
          <a:p>
            <a:pPr marL="457200" indent="-457200" eaLnBrk="1" hangingPunct="1">
              <a:spcBef>
                <a:spcPts val="600"/>
              </a:spcBef>
              <a:spcAft>
                <a:spcPts val="600"/>
              </a:spcAft>
              <a:buFont typeface="Arial" charset="0"/>
              <a:buBlip>
                <a:blip r:embed="rId3"/>
              </a:buBlip>
              <a:defRPr/>
            </a:pPr>
            <a:r>
              <a:rPr lang="en-US" altLang="en-US" sz="2800" dirty="0">
                <a:solidFill>
                  <a:srgbClr val="000000"/>
                </a:solidFill>
                <a:latin typeface="Arial" charset="0"/>
                <a:ea typeface="ヒラギノ角ゴ Pro W3" pitchFamily="-104" charset="-128"/>
              </a:rPr>
              <a:t>All required merit badges</a:t>
            </a:r>
            <a:r>
              <a:rPr lang="en-US" altLang="en-US" sz="2800" dirty="0">
                <a:latin typeface="Arial" charset="0"/>
                <a:ea typeface="ヒラギノ角ゴ Pro W3" pitchFamily="-104" charset="-128"/>
              </a:rPr>
              <a:t> achievable by the Scout </a:t>
            </a:r>
            <a:r>
              <a:rPr lang="en-US" altLang="en-US" sz="2800" dirty="0">
                <a:solidFill>
                  <a:srgbClr val="000000"/>
                </a:solidFill>
                <a:latin typeface="Arial" charset="0"/>
                <a:ea typeface="ヒラギノ角ゴ Pro W3" pitchFamily="-104" charset="-128"/>
              </a:rPr>
              <a:t>must be completed before applying.</a:t>
            </a:r>
            <a:endParaRPr lang="en-US" altLang="en-US" sz="2800" dirty="0">
              <a:solidFill>
                <a:srgbClr val="000000"/>
              </a:solidFill>
              <a:latin typeface="Arial" charset="0"/>
            </a:endParaRPr>
          </a:p>
          <a:p>
            <a:pPr eaLnBrk="1" hangingPunct="1">
              <a:spcBef>
                <a:spcPct val="0"/>
              </a:spcBef>
              <a:spcAft>
                <a:spcPts val="400"/>
              </a:spcAft>
              <a:buFontTx/>
              <a:buNone/>
              <a:defRPr/>
            </a:pPr>
            <a:endParaRPr lang="en-US" altLang="en-US" sz="1800" b="1" dirty="0">
              <a:solidFill>
                <a:schemeClr val="bg1"/>
              </a:solidFill>
              <a:latin typeface="Arial" charset="0"/>
            </a:endParaRPr>
          </a:p>
        </p:txBody>
      </p:sp>
      <p:sp>
        <p:nvSpPr>
          <p:cNvPr id="15" name="Rectangle 1">
            <a:extLst>
              <a:ext uri="{FF2B5EF4-FFF2-40B4-BE49-F238E27FC236}">
                <a16:creationId xmlns:a16="http://schemas.microsoft.com/office/drawing/2014/main" id="{72C63597-C26D-4AC8-A520-4780CDDC926E}"/>
              </a:ext>
            </a:extLst>
          </p:cNvPr>
          <p:cNvSpPr>
            <a:spLocks noChangeArrowheads="1"/>
          </p:cNvSpPr>
          <p:nvPr/>
        </p:nvSpPr>
        <p:spPr bwMode="auto">
          <a:xfrm>
            <a:off x="758825" y="384175"/>
            <a:ext cx="7626350" cy="1108075"/>
          </a:xfrm>
          <a:prstGeom prst="rect">
            <a:avLst/>
          </a:prstGeom>
          <a:noFill/>
          <a:ln>
            <a:noFill/>
          </a:ln>
          <a:extLst/>
        </p:spPr>
        <p:txBody>
          <a:bodyPr>
            <a:spAutoFit/>
          </a:bodyPr>
          <a:lstStyle/>
          <a:p>
            <a:pPr algn="ctr" eaLnBrk="1" hangingPunct="1">
              <a:defRPr/>
            </a:pPr>
            <a:r>
              <a:rPr lang="en-US" sz="4000" b="1" dirty="0">
                <a:ea typeface="ＭＳ Ｐゴシック" charset="0"/>
              </a:rPr>
              <a:t>Alternative Merit Badges</a:t>
            </a:r>
          </a:p>
          <a:p>
            <a:pPr algn="ctr" eaLnBrk="1" hangingPunct="1">
              <a:defRPr/>
            </a:pPr>
            <a:r>
              <a:rPr lang="en-US" sz="2600" i="1" dirty="0">
                <a:latin typeface="+mj-lt"/>
                <a:ea typeface="ＭＳ Ｐゴシック" charset="0"/>
                <a:cs typeface="ＭＳ Ｐゴシック" charset="0"/>
              </a:rPr>
              <a:t>Guide to Advancement, Topic 10.2.2.3</a:t>
            </a:r>
          </a:p>
        </p:txBody>
      </p:sp>
    </p:spTree>
    <p:extLst>
      <p:ext uri="{BB962C8B-B14F-4D97-AF65-F5344CB8AC3E}">
        <p14:creationId xmlns:p14="http://schemas.microsoft.com/office/powerpoint/2010/main" val="33352836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
            <a:extLst>
              <a:ext uri="{FF2B5EF4-FFF2-40B4-BE49-F238E27FC236}">
                <a16:creationId xmlns:a16="http://schemas.microsoft.com/office/drawing/2014/main" id="{C86FB804-CEC5-45FD-8915-B3CC0C4E7CDD}"/>
              </a:ext>
            </a:extLst>
          </p:cNvPr>
          <p:cNvSpPr>
            <a:spLocks noChangeArrowheads="1"/>
          </p:cNvSpPr>
          <p:nvPr/>
        </p:nvSpPr>
        <p:spPr bwMode="auto">
          <a:xfrm>
            <a:off x="758825" y="509588"/>
            <a:ext cx="7626350" cy="1108075"/>
          </a:xfrm>
          <a:prstGeom prst="rect">
            <a:avLst/>
          </a:prstGeom>
          <a:noFill/>
          <a:ln>
            <a:noFill/>
          </a:ln>
          <a:extLst/>
        </p:spPr>
        <p:txBody>
          <a:bodyPr>
            <a:spAutoFit/>
          </a:bodyPr>
          <a:lstStyle/>
          <a:p>
            <a:pPr algn="ctr" eaLnBrk="1" hangingPunct="1">
              <a:defRPr/>
            </a:pPr>
            <a:r>
              <a:rPr lang="en-US" sz="4000" b="1" dirty="0">
                <a:ea typeface="ＭＳ Ｐゴシック" charset="0"/>
              </a:rPr>
              <a:t>Boards of Review</a:t>
            </a:r>
          </a:p>
          <a:p>
            <a:pPr algn="ctr" eaLnBrk="1" hangingPunct="1">
              <a:defRPr/>
            </a:pPr>
            <a:r>
              <a:rPr lang="en-US" sz="2600" i="1" dirty="0">
                <a:latin typeface="+mj-lt"/>
                <a:ea typeface="ＭＳ Ｐゴシック" charset="0"/>
                <a:cs typeface="ＭＳ Ｐゴシック" charset="0"/>
              </a:rPr>
              <a:t>Guide to Advancement, Topic 10.2.2.0</a:t>
            </a:r>
          </a:p>
        </p:txBody>
      </p:sp>
      <p:sp>
        <p:nvSpPr>
          <p:cNvPr id="28675" name="Rectangle 2">
            <a:extLst>
              <a:ext uri="{FF2B5EF4-FFF2-40B4-BE49-F238E27FC236}">
                <a16:creationId xmlns:a16="http://schemas.microsoft.com/office/drawing/2014/main" id="{C76A485A-0BC1-4E28-9E88-7A2C3A9FA66C}"/>
              </a:ext>
            </a:extLst>
          </p:cNvPr>
          <p:cNvSpPr>
            <a:spLocks noChangeArrowheads="1"/>
          </p:cNvSpPr>
          <p:nvPr/>
        </p:nvSpPr>
        <p:spPr bwMode="auto">
          <a:xfrm>
            <a:off x="877888" y="3127375"/>
            <a:ext cx="7281862" cy="250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Font typeface="Arial" panose="020B0604020202020204" pitchFamily="34" charset="0"/>
              <a:buChar char="•"/>
              <a:defRPr sz="3200">
                <a:solidFill>
                  <a:schemeClr val="tx1"/>
                </a:solidFill>
                <a:latin typeface="Calibri" panose="020F0502020204030204" pitchFamily="34" charset="0"/>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ts val="1200"/>
              </a:spcBef>
              <a:spcAft>
                <a:spcPts val="400"/>
              </a:spcAft>
              <a:buFont typeface="Arial" panose="020B0604020202020204" pitchFamily="34" charset="0"/>
              <a:buBlip>
                <a:blip r:embed="rId3"/>
              </a:buBlip>
            </a:pPr>
            <a:r>
              <a:rPr lang="en-US" altLang="en-US" sz="2600">
                <a:latin typeface="Arial" panose="020B0604020202020204" pitchFamily="34" charset="0"/>
                <a:ea typeface="MS PGothic" panose="020B0600070205080204" pitchFamily="34" charset="-128"/>
              </a:rPr>
              <a:t>Inform board of review members ahead of time about the special circumstances.</a:t>
            </a:r>
          </a:p>
          <a:p>
            <a:pPr eaLnBrk="1" hangingPunct="1">
              <a:spcBef>
                <a:spcPts val="1200"/>
              </a:spcBef>
              <a:spcAft>
                <a:spcPts val="400"/>
              </a:spcAft>
              <a:buFont typeface="Arial" panose="020B0604020202020204" pitchFamily="34" charset="0"/>
              <a:buBlip>
                <a:blip r:embed="rId3"/>
              </a:buBlip>
            </a:pPr>
            <a:r>
              <a:rPr lang="en-US" altLang="en-US" sz="2600">
                <a:latin typeface="Arial" panose="020B0604020202020204" pitchFamily="34" charset="0"/>
                <a:ea typeface="MS PGothic" panose="020B0600070205080204" pitchFamily="34" charset="-128"/>
              </a:rPr>
              <a:t>Be sure the unit leader is able to attend.</a:t>
            </a:r>
          </a:p>
          <a:p>
            <a:pPr eaLnBrk="1" hangingPunct="1">
              <a:spcBef>
                <a:spcPts val="1200"/>
              </a:spcBef>
              <a:spcAft>
                <a:spcPts val="400"/>
              </a:spcAft>
              <a:buFont typeface="Arial" panose="020B0604020202020204" pitchFamily="34" charset="0"/>
              <a:buBlip>
                <a:blip r:embed="rId3"/>
              </a:buBlip>
            </a:pPr>
            <a:r>
              <a:rPr lang="en-US" altLang="en-US" sz="2600">
                <a:latin typeface="Arial" panose="020B0604020202020204" pitchFamily="34" charset="0"/>
                <a:ea typeface="MS PGothic" panose="020B0600070205080204" pitchFamily="34" charset="-128"/>
              </a:rPr>
              <a:t>Allow the parents or guardians to attend and assist with interpretation and insight.</a:t>
            </a:r>
          </a:p>
        </p:txBody>
      </p:sp>
      <p:sp>
        <p:nvSpPr>
          <p:cNvPr id="28676" name="TextBox 1">
            <a:extLst>
              <a:ext uri="{FF2B5EF4-FFF2-40B4-BE49-F238E27FC236}">
                <a16:creationId xmlns:a16="http://schemas.microsoft.com/office/drawing/2014/main" id="{286785E6-0D2C-46D2-8A92-B6863DFA6CE7}"/>
              </a:ext>
            </a:extLst>
          </p:cNvPr>
          <p:cNvSpPr txBox="1">
            <a:spLocks noChangeArrowheads="1"/>
          </p:cNvSpPr>
          <p:nvPr/>
        </p:nvSpPr>
        <p:spPr bwMode="auto">
          <a:xfrm>
            <a:off x="461963" y="2008188"/>
            <a:ext cx="8501062"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600">
                <a:latin typeface="Arial" panose="020B0604020202020204" pitchFamily="34" charset="0"/>
                <a:ea typeface="MS PGothic" panose="020B0600070205080204" pitchFamily="34" charset="-128"/>
              </a:rPr>
              <a:t>Some responsible flexibility is allowed if a Scout’s disabilities could affect the outcome of a board of review.</a:t>
            </a:r>
          </a:p>
        </p:txBody>
      </p:sp>
    </p:spTree>
    <p:extLst>
      <p:ext uri="{BB962C8B-B14F-4D97-AF65-F5344CB8AC3E}">
        <p14:creationId xmlns:p14="http://schemas.microsoft.com/office/powerpoint/2010/main" val="25791362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872CE1EC-8FD8-4500-9171-C684C29DCFB2}"/>
              </a:ext>
            </a:extLst>
          </p:cNvPr>
          <p:cNvSpPr>
            <a:spLocks noGrp="1"/>
          </p:cNvSpPr>
          <p:nvPr>
            <p:ph type="title" idx="4294967295"/>
          </p:nvPr>
        </p:nvSpPr>
        <p:spPr>
          <a:xfrm>
            <a:off x="914400" y="469900"/>
            <a:ext cx="8229600" cy="790575"/>
          </a:xfrm>
        </p:spPr>
        <p:txBody>
          <a:bodyPr/>
          <a:lstStyle/>
          <a:p>
            <a:pPr eaLnBrk="1" hangingPunct="1"/>
            <a:r>
              <a:rPr lang="en-US" altLang="en-US" sz="4000">
                <a:latin typeface="Arial" panose="020B0604020202020204" pitchFamily="34" charset="0"/>
                <a:cs typeface="Arial" panose="020B0604020202020204" pitchFamily="34" charset="0"/>
              </a:rPr>
              <a:t>Issues You May Encounter</a:t>
            </a:r>
          </a:p>
        </p:txBody>
      </p:sp>
      <p:sp>
        <p:nvSpPr>
          <p:cNvPr id="30723" name="Slide Number Placeholder 5">
            <a:extLst>
              <a:ext uri="{FF2B5EF4-FFF2-40B4-BE49-F238E27FC236}">
                <a16:creationId xmlns:a16="http://schemas.microsoft.com/office/drawing/2014/main" id="{A99C4F19-9245-4EE9-B53E-8862A6D608AB}"/>
              </a:ext>
            </a:extLst>
          </p:cNvPr>
          <p:cNvSpPr txBox="1">
            <a:spLocks noGrp="1"/>
          </p:cNvSpPr>
          <p:nvPr/>
        </p:nvSpPr>
        <p:spPr bwMode="auto">
          <a:xfrm>
            <a:off x="70104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7887B52A-BDBE-41FF-BA07-E4ED66CE0DF4}" type="slidenum">
              <a:rPr lang="en-US" altLang="en-US" sz="1800">
                <a:solidFill>
                  <a:srgbClr val="898989"/>
                </a:solidFill>
                <a:ea typeface="MS PGothic" panose="020B0600070205080204" pitchFamily="34" charset="-128"/>
              </a:rPr>
              <a:pPr eaLnBrk="1" hangingPunct="1">
                <a:spcBef>
                  <a:spcPct val="0"/>
                </a:spcBef>
                <a:buFontTx/>
                <a:buNone/>
              </a:pPr>
              <a:t>14</a:t>
            </a:fld>
            <a:endParaRPr lang="en-US" altLang="en-US" sz="1800">
              <a:solidFill>
                <a:srgbClr val="898989"/>
              </a:solidFill>
              <a:ea typeface="MS PGothic" panose="020B0600070205080204" pitchFamily="34" charset="-128"/>
            </a:endParaRPr>
          </a:p>
        </p:txBody>
      </p:sp>
      <p:sp>
        <p:nvSpPr>
          <p:cNvPr id="28676" name="Rectangle 3">
            <a:extLst>
              <a:ext uri="{FF2B5EF4-FFF2-40B4-BE49-F238E27FC236}">
                <a16:creationId xmlns:a16="http://schemas.microsoft.com/office/drawing/2014/main" id="{37D97F29-4A97-4ADC-BA15-B6F2C84B8AE3}"/>
              </a:ext>
            </a:extLst>
          </p:cNvPr>
          <p:cNvSpPr txBox="1">
            <a:spLocks/>
          </p:cNvSpPr>
          <p:nvPr/>
        </p:nvSpPr>
        <p:spPr bwMode="auto">
          <a:xfrm>
            <a:off x="188913" y="1612900"/>
            <a:ext cx="8547100" cy="474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88975" indent="-457200" eaLnBrk="0" hangingPunct="0">
              <a:spcBef>
                <a:spcPct val="20000"/>
              </a:spcBef>
              <a:buFont typeface="Arial" charset="0"/>
              <a:buChar char="•"/>
              <a:defRPr sz="3200">
                <a:solidFill>
                  <a:schemeClr val="tx1"/>
                </a:solidFill>
                <a:latin typeface="Calibri" pitchFamily="34" charset="0"/>
                <a:ea typeface="ＭＳ Ｐゴシック" pitchFamily="34" charset="-128"/>
              </a:defRPr>
            </a:lvl1pPr>
            <a:lvl2pPr marL="37931725" indent="-37474525" eaLnBrk="0" hangingPunct="0">
              <a:spcBef>
                <a:spcPct val="20000"/>
              </a:spcBef>
              <a:buFont typeface="Courier New" pitchFamily="49" charset="0"/>
              <a:buChar char="o"/>
              <a:defRPr sz="2800">
                <a:solidFill>
                  <a:schemeClr val="tx1"/>
                </a:solidFill>
                <a:latin typeface="Calibri" pitchFamily="34" charset="0"/>
                <a:ea typeface="ＭＳ Ｐゴシック" pitchFamily="34" charset="-128"/>
              </a:defRPr>
            </a:lvl2pPr>
            <a:lvl3pPr marL="1143000" indent="-228600" eaLnBrk="0" hangingPunct="0">
              <a:spcBef>
                <a:spcPct val="20000"/>
              </a:spcBef>
              <a:buFont typeface="Wingdings" pitchFamily="2" charset="2"/>
              <a:buChar char="§"/>
              <a:defRPr sz="2400">
                <a:solidFill>
                  <a:schemeClr val="tx1"/>
                </a:solidFill>
                <a:latin typeface="Calibri" pitchFamily="34" charset="0"/>
                <a:ea typeface="ＭＳ Ｐゴシック"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spcAft>
                <a:spcPts val="1200"/>
              </a:spcAft>
              <a:buFontTx/>
              <a:buBlip>
                <a:blip r:embed="rId3"/>
              </a:buBlip>
              <a:defRPr/>
            </a:pPr>
            <a:r>
              <a:rPr lang="en-US" altLang="en-US" sz="2800" dirty="0">
                <a:solidFill>
                  <a:srgbClr val="000000"/>
                </a:solidFill>
                <a:latin typeface="Arial" charset="0"/>
                <a:ea typeface="ヒラギノ角ゴ Pro W3" pitchFamily="-104" charset="-128"/>
              </a:rPr>
              <a:t>Decision on regular unit or special unit.</a:t>
            </a:r>
          </a:p>
          <a:p>
            <a:pPr eaLnBrk="1" hangingPunct="1">
              <a:spcBef>
                <a:spcPct val="0"/>
              </a:spcBef>
              <a:spcAft>
                <a:spcPts val="1200"/>
              </a:spcAft>
              <a:buFontTx/>
              <a:buBlip>
                <a:blip r:embed="rId3"/>
              </a:buBlip>
              <a:defRPr/>
            </a:pPr>
            <a:r>
              <a:rPr lang="en-US" altLang="en-US" sz="2800" dirty="0">
                <a:solidFill>
                  <a:srgbClr val="000000"/>
                </a:solidFill>
                <a:latin typeface="Arial" charset="0"/>
                <a:ea typeface="ヒラギノ角ゴ Pro W3" pitchFamily="-104" charset="-128"/>
              </a:rPr>
              <a:t>Unhelpful parents</a:t>
            </a:r>
          </a:p>
          <a:p>
            <a:pPr eaLnBrk="1" hangingPunct="1">
              <a:spcBef>
                <a:spcPct val="0"/>
              </a:spcBef>
              <a:spcAft>
                <a:spcPts val="1200"/>
              </a:spcAft>
              <a:buFontTx/>
              <a:buBlip>
                <a:blip r:embed="rId3"/>
              </a:buBlip>
              <a:defRPr/>
            </a:pPr>
            <a:r>
              <a:rPr lang="en-US" altLang="en-US" sz="2800" dirty="0">
                <a:solidFill>
                  <a:srgbClr val="000000"/>
                </a:solidFill>
                <a:latin typeface="Arial" charset="0"/>
                <a:ea typeface="ヒラギノ角ゴ Pro W3" pitchFamily="-104" charset="-128"/>
              </a:rPr>
              <a:t>Overprotective parents and parents who do not disclose a disability</a:t>
            </a:r>
          </a:p>
          <a:p>
            <a:pPr eaLnBrk="1" hangingPunct="1">
              <a:spcBef>
                <a:spcPct val="0"/>
              </a:spcBef>
              <a:spcAft>
                <a:spcPts val="1200"/>
              </a:spcAft>
              <a:buFontTx/>
              <a:buBlip>
                <a:blip r:embed="rId3"/>
              </a:buBlip>
              <a:defRPr/>
            </a:pPr>
            <a:r>
              <a:rPr lang="en-US" altLang="en-US" sz="2800" dirty="0">
                <a:solidFill>
                  <a:srgbClr val="000000"/>
                </a:solidFill>
                <a:latin typeface="Arial" charset="0"/>
                <a:ea typeface="ヒラギノ角ゴ Pro W3" pitchFamily="-104" charset="-128"/>
              </a:rPr>
              <a:t>Behavior of others toward members with disabilities</a:t>
            </a:r>
          </a:p>
          <a:p>
            <a:pPr eaLnBrk="1" hangingPunct="1">
              <a:spcBef>
                <a:spcPct val="0"/>
              </a:spcBef>
              <a:spcAft>
                <a:spcPts val="1200"/>
              </a:spcAft>
              <a:buFontTx/>
              <a:buBlip>
                <a:blip r:embed="rId3"/>
              </a:buBlip>
              <a:defRPr/>
            </a:pPr>
            <a:r>
              <a:rPr lang="en-US" altLang="en-US" sz="2800" dirty="0">
                <a:solidFill>
                  <a:srgbClr val="000000"/>
                </a:solidFill>
                <a:latin typeface="Arial" charset="0"/>
                <a:ea typeface="ヒラギノ角ゴ Pro W3" pitchFamily="-104" charset="-128"/>
              </a:rPr>
              <a:t>Activities that do not allow participation</a:t>
            </a:r>
            <a:endParaRPr lang="en-US" altLang="en-US" sz="2800" strike="sngStrike" dirty="0">
              <a:solidFill>
                <a:srgbClr val="000000"/>
              </a:solidFill>
              <a:latin typeface="Arial" charset="0"/>
              <a:ea typeface="ヒラギノ角ゴ Pro W3" pitchFamily="-104" charset="-128"/>
            </a:endParaRPr>
          </a:p>
          <a:p>
            <a:pPr eaLnBrk="1" hangingPunct="1">
              <a:spcBef>
                <a:spcPct val="0"/>
              </a:spcBef>
              <a:spcAft>
                <a:spcPts val="1200"/>
              </a:spcAft>
              <a:buFontTx/>
              <a:buBlip>
                <a:blip r:embed="rId3"/>
              </a:buBlip>
              <a:defRPr/>
            </a:pPr>
            <a:r>
              <a:rPr lang="en-US" altLang="en-US" sz="2800" dirty="0">
                <a:solidFill>
                  <a:srgbClr val="000000"/>
                </a:solidFill>
                <a:latin typeface="Arial" charset="0"/>
                <a:ea typeface="ヒラギノ角ゴ Pro W3" pitchFamily="-104" charset="-128"/>
              </a:rPr>
              <a:t>Administration of medications</a:t>
            </a:r>
          </a:p>
          <a:p>
            <a:pPr eaLnBrk="1" hangingPunct="1">
              <a:spcBef>
                <a:spcPct val="0"/>
              </a:spcBef>
              <a:spcAft>
                <a:spcPts val="1200"/>
              </a:spcAft>
              <a:buFontTx/>
              <a:buBlip>
                <a:blip r:embed="rId3"/>
              </a:buBlip>
              <a:defRPr/>
            </a:pPr>
            <a:endParaRPr lang="en-US" altLang="en-US" sz="2800" dirty="0">
              <a:latin typeface="Arial" charset="0"/>
              <a:ea typeface="ヒラギノ角ゴ Pro W3" pitchFamily="-104" charset="-128"/>
            </a:endParaRPr>
          </a:p>
        </p:txBody>
      </p:sp>
    </p:spTree>
    <p:extLst>
      <p:ext uri="{BB962C8B-B14F-4D97-AF65-F5344CB8AC3E}">
        <p14:creationId xmlns:p14="http://schemas.microsoft.com/office/powerpoint/2010/main" val="26156826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0D43BC3F-344D-4849-859A-FAF4884C9823}"/>
              </a:ext>
            </a:extLst>
          </p:cNvPr>
          <p:cNvSpPr>
            <a:spLocks noGrp="1"/>
          </p:cNvSpPr>
          <p:nvPr>
            <p:ph type="title" idx="4294967295"/>
          </p:nvPr>
        </p:nvSpPr>
        <p:spPr>
          <a:xfrm>
            <a:off x="0" y="565150"/>
            <a:ext cx="9144000" cy="1143000"/>
          </a:xfrm>
        </p:spPr>
        <p:txBody>
          <a:bodyPr/>
          <a:lstStyle/>
          <a:p>
            <a:pPr eaLnBrk="1" hangingPunct="1">
              <a:lnSpc>
                <a:spcPct val="90000"/>
              </a:lnSpc>
            </a:pPr>
            <a:r>
              <a:rPr lang="en-US" altLang="en-US" sz="4000">
                <a:solidFill>
                  <a:srgbClr val="000000"/>
                </a:solidFill>
                <a:latin typeface="Arial" panose="020B0604020202020204" pitchFamily="34" charset="0"/>
                <a:cs typeface="Arial" panose="020B0604020202020204" pitchFamily="34" charset="0"/>
              </a:rPr>
              <a:t>Individual Scout Achievement Plan</a:t>
            </a:r>
            <a:br>
              <a:rPr lang="en-US" altLang="en-US" sz="4000">
                <a:solidFill>
                  <a:srgbClr val="000000"/>
                </a:solidFill>
                <a:latin typeface="Arial" panose="020B0604020202020204" pitchFamily="34" charset="0"/>
                <a:cs typeface="Arial" panose="020B0604020202020204" pitchFamily="34" charset="0"/>
              </a:rPr>
            </a:br>
            <a:endParaRPr lang="en-US" altLang="en-US" sz="3200">
              <a:solidFill>
                <a:srgbClr val="FF0000"/>
              </a:solidFill>
              <a:latin typeface="Arial" panose="020B0604020202020204" pitchFamily="34" charset="0"/>
              <a:cs typeface="Arial" panose="020B0604020202020204" pitchFamily="34" charset="0"/>
            </a:endParaRPr>
          </a:p>
        </p:txBody>
      </p:sp>
      <p:sp>
        <p:nvSpPr>
          <p:cNvPr id="32771" name="Slide Number Placeholder 5">
            <a:extLst>
              <a:ext uri="{FF2B5EF4-FFF2-40B4-BE49-F238E27FC236}">
                <a16:creationId xmlns:a16="http://schemas.microsoft.com/office/drawing/2014/main" id="{7BA38176-BC36-4213-A162-3B8C22691D65}"/>
              </a:ext>
            </a:extLst>
          </p:cNvPr>
          <p:cNvSpPr txBox="1">
            <a:spLocks noGrp="1"/>
          </p:cNvSpPr>
          <p:nvPr/>
        </p:nvSpPr>
        <p:spPr bwMode="auto">
          <a:xfrm>
            <a:off x="70104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85D55A33-4085-4FC9-AA4B-4DB70CDAC61B}" type="slidenum">
              <a:rPr lang="en-US" altLang="en-US" sz="1800">
                <a:solidFill>
                  <a:srgbClr val="898989"/>
                </a:solidFill>
                <a:ea typeface="MS PGothic" panose="020B0600070205080204" pitchFamily="34" charset="-128"/>
              </a:rPr>
              <a:pPr eaLnBrk="1" hangingPunct="1">
                <a:spcBef>
                  <a:spcPct val="0"/>
                </a:spcBef>
                <a:buFontTx/>
                <a:buNone/>
              </a:pPr>
              <a:t>15</a:t>
            </a:fld>
            <a:endParaRPr lang="en-US" altLang="en-US" sz="1800">
              <a:solidFill>
                <a:srgbClr val="898989"/>
              </a:solidFill>
              <a:ea typeface="MS PGothic" panose="020B0600070205080204" pitchFamily="34" charset="-128"/>
            </a:endParaRPr>
          </a:p>
        </p:txBody>
      </p:sp>
      <p:sp>
        <p:nvSpPr>
          <p:cNvPr id="16388" name="Rectangle 3">
            <a:extLst>
              <a:ext uri="{FF2B5EF4-FFF2-40B4-BE49-F238E27FC236}">
                <a16:creationId xmlns:a16="http://schemas.microsoft.com/office/drawing/2014/main" id="{CA9D1EF5-6363-4C05-8968-3D95A4EFCC4E}"/>
              </a:ext>
            </a:extLst>
          </p:cNvPr>
          <p:cNvSpPr txBox="1">
            <a:spLocks/>
          </p:cNvSpPr>
          <p:nvPr/>
        </p:nvSpPr>
        <p:spPr bwMode="auto">
          <a:xfrm>
            <a:off x="633413" y="2541588"/>
            <a:ext cx="7773987" cy="327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88975" indent="-457200" eaLnBrk="0" hangingPunct="0">
              <a:spcBef>
                <a:spcPct val="20000"/>
              </a:spcBef>
              <a:buFont typeface="Arial" charset="0"/>
              <a:buChar char="•"/>
              <a:defRPr sz="3200">
                <a:solidFill>
                  <a:schemeClr val="tx1"/>
                </a:solidFill>
                <a:latin typeface="Calibri" pitchFamily="34" charset="0"/>
                <a:ea typeface="ＭＳ Ｐゴシック" pitchFamily="34" charset="-128"/>
              </a:defRPr>
            </a:lvl1pPr>
            <a:lvl2pPr marL="37931725" indent="-37474525" eaLnBrk="0" hangingPunct="0">
              <a:spcBef>
                <a:spcPct val="20000"/>
              </a:spcBef>
              <a:buFont typeface="Courier New" pitchFamily="49" charset="0"/>
              <a:buChar char="o"/>
              <a:defRPr sz="2800">
                <a:solidFill>
                  <a:schemeClr val="tx1"/>
                </a:solidFill>
                <a:latin typeface="Calibri" pitchFamily="34" charset="0"/>
                <a:ea typeface="ＭＳ Ｐゴシック" pitchFamily="34" charset="-128"/>
              </a:defRPr>
            </a:lvl2pPr>
            <a:lvl3pPr marL="1143000" indent="-228600" eaLnBrk="0" hangingPunct="0">
              <a:spcBef>
                <a:spcPct val="20000"/>
              </a:spcBef>
              <a:buFont typeface="Wingdings" pitchFamily="2" charset="2"/>
              <a:buChar char="§"/>
              <a:defRPr sz="2400">
                <a:solidFill>
                  <a:schemeClr val="tx1"/>
                </a:solidFill>
                <a:latin typeface="Calibri" pitchFamily="34" charset="0"/>
                <a:ea typeface="ＭＳ Ｐゴシック"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lnSpc>
                <a:spcPct val="95000"/>
              </a:lnSpc>
              <a:spcBef>
                <a:spcPct val="0"/>
              </a:spcBef>
              <a:spcAft>
                <a:spcPts val="600"/>
              </a:spcAft>
              <a:buFontTx/>
              <a:buBlip>
                <a:blip r:embed="rId3"/>
              </a:buBlip>
              <a:defRPr/>
            </a:pPr>
            <a:r>
              <a:rPr lang="en-US" altLang="en-US" sz="2800" dirty="0">
                <a:latin typeface="Arial" charset="0"/>
                <a:ea typeface="ヒラギノ角ゴ Pro W3" pitchFamily="-104" charset="-128"/>
              </a:rPr>
              <a:t>Like an IEP, but specific for Scouting</a:t>
            </a:r>
          </a:p>
          <a:p>
            <a:pPr eaLnBrk="1" hangingPunct="1">
              <a:lnSpc>
                <a:spcPct val="95000"/>
              </a:lnSpc>
              <a:spcBef>
                <a:spcPts val="1200"/>
              </a:spcBef>
              <a:spcAft>
                <a:spcPts val="600"/>
              </a:spcAft>
              <a:buFontTx/>
              <a:buBlip>
                <a:blip r:embed="rId3"/>
              </a:buBlip>
              <a:defRPr/>
            </a:pPr>
            <a:r>
              <a:rPr lang="en-US" altLang="en-US" sz="2800" dirty="0">
                <a:solidFill>
                  <a:srgbClr val="000000"/>
                </a:solidFill>
                <a:latin typeface="Arial" charset="0"/>
                <a:ea typeface="ヒラギノ角ゴ Pro W3" pitchFamily="-104" charset="-128"/>
              </a:rPr>
              <a:t>A roadmap for parents</a:t>
            </a:r>
          </a:p>
          <a:p>
            <a:pPr eaLnBrk="1" hangingPunct="1">
              <a:lnSpc>
                <a:spcPct val="95000"/>
              </a:lnSpc>
              <a:spcBef>
                <a:spcPts val="1200"/>
              </a:spcBef>
              <a:spcAft>
                <a:spcPts val="600"/>
              </a:spcAft>
              <a:buFontTx/>
              <a:buBlip>
                <a:blip r:embed="rId3"/>
              </a:buBlip>
              <a:defRPr/>
            </a:pPr>
            <a:r>
              <a:rPr lang="en-US" altLang="en-US" sz="2800" dirty="0">
                <a:solidFill>
                  <a:srgbClr val="000000"/>
                </a:solidFill>
                <a:latin typeface="Arial" charset="0"/>
                <a:ea typeface="ヒラギノ角ゴ Pro W3" pitchFamily="-104" charset="-128"/>
              </a:rPr>
              <a:t>A “contract” that can be followed and updated</a:t>
            </a:r>
          </a:p>
          <a:p>
            <a:pPr eaLnBrk="1" hangingPunct="1">
              <a:lnSpc>
                <a:spcPct val="95000"/>
              </a:lnSpc>
              <a:spcBef>
                <a:spcPts val="1200"/>
              </a:spcBef>
              <a:spcAft>
                <a:spcPts val="600"/>
              </a:spcAft>
              <a:buFontTx/>
              <a:buBlip>
                <a:blip r:embed="rId3"/>
              </a:buBlip>
              <a:defRPr/>
            </a:pPr>
            <a:r>
              <a:rPr lang="en-US" altLang="en-US" sz="2800" dirty="0">
                <a:solidFill>
                  <a:srgbClr val="000000"/>
                </a:solidFill>
                <a:latin typeface="Arial" charset="0"/>
                <a:ea typeface="ヒラギノ角ゴ Pro W3" pitchFamily="-104" charset="-128"/>
              </a:rPr>
              <a:t>A guide for district and council decision makers</a:t>
            </a:r>
            <a:endParaRPr lang="en-US" altLang="en-US" sz="2800" strike="sngStrike" dirty="0">
              <a:solidFill>
                <a:srgbClr val="000000"/>
              </a:solidFill>
              <a:latin typeface="Arial" charset="0"/>
              <a:ea typeface="ヒラギノ角ゴ Pro W3" pitchFamily="-104" charset="-128"/>
            </a:endParaRPr>
          </a:p>
        </p:txBody>
      </p:sp>
      <p:sp>
        <p:nvSpPr>
          <p:cNvPr id="32773" name="TextBox 1">
            <a:extLst>
              <a:ext uri="{FF2B5EF4-FFF2-40B4-BE49-F238E27FC236}">
                <a16:creationId xmlns:a16="http://schemas.microsoft.com/office/drawing/2014/main" id="{A1C7AB2E-BD6E-4C8A-8E0B-8CBF7E28B022}"/>
              </a:ext>
            </a:extLst>
          </p:cNvPr>
          <p:cNvSpPr txBox="1">
            <a:spLocks noChangeArrowheads="1"/>
          </p:cNvSpPr>
          <p:nvPr/>
        </p:nvSpPr>
        <p:spPr bwMode="auto">
          <a:xfrm>
            <a:off x="847725" y="1595438"/>
            <a:ext cx="36718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a:latin typeface="Arial" panose="020B0604020202020204" pitchFamily="34" charset="0"/>
                <a:ea typeface="MS PGothic" panose="020B0600070205080204" pitchFamily="34" charset="-128"/>
              </a:rPr>
              <a:t>What is an </a:t>
            </a:r>
            <a:r>
              <a:rPr lang="ja-JP" altLang="en-US">
                <a:latin typeface="Arial" panose="020B0604020202020204" pitchFamily="34" charset="0"/>
              </a:rPr>
              <a:t>“</a:t>
            </a:r>
            <a:r>
              <a:rPr lang="en-US" altLang="ja-JP">
                <a:latin typeface="Arial" panose="020B0604020202020204" pitchFamily="34" charset="0"/>
              </a:rPr>
              <a:t>ISAP?</a:t>
            </a:r>
            <a:r>
              <a:rPr lang="ja-JP" altLang="en-US">
                <a:latin typeface="Arial" panose="020B0604020202020204" pitchFamily="34" charset="0"/>
              </a:rPr>
              <a:t>”</a:t>
            </a:r>
            <a:endParaRPr lang="en-US" altLang="en-US">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42732767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a:extLst>
              <a:ext uri="{FF2B5EF4-FFF2-40B4-BE49-F238E27FC236}">
                <a16:creationId xmlns:a16="http://schemas.microsoft.com/office/drawing/2014/main" id="{44DB0BC8-5DAA-4F5D-A644-030034BC3040}"/>
              </a:ext>
            </a:extLst>
          </p:cNvPr>
          <p:cNvSpPr>
            <a:spLocks noGrp="1"/>
          </p:cNvSpPr>
          <p:nvPr>
            <p:ph type="title" idx="4294967295"/>
          </p:nvPr>
        </p:nvSpPr>
        <p:spPr>
          <a:xfrm>
            <a:off x="949325" y="449263"/>
            <a:ext cx="8194675" cy="787400"/>
          </a:xfrm>
        </p:spPr>
        <p:txBody>
          <a:bodyPr/>
          <a:lstStyle/>
          <a:p>
            <a:pPr eaLnBrk="1" hangingPunct="1">
              <a:lnSpc>
                <a:spcPct val="80000"/>
              </a:lnSpc>
              <a:spcBef>
                <a:spcPts val="600"/>
              </a:spcBef>
            </a:pPr>
            <a:r>
              <a:rPr lang="en-US" altLang="en-US" sz="4000">
                <a:latin typeface="Arial" panose="020B0604020202020204" pitchFamily="34" charset="0"/>
                <a:cs typeface="Arial" panose="020B0604020202020204" pitchFamily="34" charset="0"/>
              </a:rPr>
              <a:t>Resources</a:t>
            </a:r>
            <a:endParaRPr lang="en-US" altLang="en-US" sz="4000">
              <a:solidFill>
                <a:srgbClr val="0000FF"/>
              </a:solidFill>
              <a:latin typeface="Arial" panose="020B0604020202020204" pitchFamily="34" charset="0"/>
              <a:cs typeface="Arial" panose="020B0604020202020204" pitchFamily="34" charset="0"/>
            </a:endParaRPr>
          </a:p>
        </p:txBody>
      </p:sp>
      <p:sp>
        <p:nvSpPr>
          <p:cNvPr id="34819" name="Slide Number Placeholder 5">
            <a:extLst>
              <a:ext uri="{FF2B5EF4-FFF2-40B4-BE49-F238E27FC236}">
                <a16:creationId xmlns:a16="http://schemas.microsoft.com/office/drawing/2014/main" id="{A989FA3A-7A50-4D1D-B3EA-56625793293C}"/>
              </a:ext>
            </a:extLst>
          </p:cNvPr>
          <p:cNvSpPr txBox="1">
            <a:spLocks noGrp="1"/>
          </p:cNvSpPr>
          <p:nvPr/>
        </p:nvSpPr>
        <p:spPr bwMode="auto">
          <a:xfrm>
            <a:off x="70104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6E53FE9A-E447-40C8-B543-DF559ACEA254}" type="slidenum">
              <a:rPr lang="en-US" altLang="en-US" sz="1800">
                <a:solidFill>
                  <a:srgbClr val="898989"/>
                </a:solidFill>
                <a:ea typeface="MS PGothic" panose="020B0600070205080204" pitchFamily="34" charset="-128"/>
              </a:rPr>
              <a:pPr eaLnBrk="1" hangingPunct="1">
                <a:spcBef>
                  <a:spcPct val="0"/>
                </a:spcBef>
                <a:buFontTx/>
                <a:buNone/>
              </a:pPr>
              <a:t>16</a:t>
            </a:fld>
            <a:endParaRPr lang="en-US" altLang="en-US" sz="1800">
              <a:solidFill>
                <a:srgbClr val="898989"/>
              </a:solidFill>
              <a:ea typeface="MS PGothic" panose="020B0600070205080204" pitchFamily="34" charset="-128"/>
            </a:endParaRPr>
          </a:p>
        </p:txBody>
      </p:sp>
      <p:sp>
        <p:nvSpPr>
          <p:cNvPr id="48132" name="Rectangle 3">
            <a:extLst>
              <a:ext uri="{FF2B5EF4-FFF2-40B4-BE49-F238E27FC236}">
                <a16:creationId xmlns:a16="http://schemas.microsoft.com/office/drawing/2014/main" id="{268A5770-B914-4DD3-BE6E-26E589DC3987}"/>
              </a:ext>
            </a:extLst>
          </p:cNvPr>
          <p:cNvSpPr txBox="1">
            <a:spLocks/>
          </p:cNvSpPr>
          <p:nvPr/>
        </p:nvSpPr>
        <p:spPr bwMode="auto">
          <a:xfrm>
            <a:off x="226235" y="1622767"/>
            <a:ext cx="8734370" cy="4162212"/>
          </a:xfrm>
          <a:prstGeom prst="rect">
            <a:avLst/>
          </a:prstGeom>
          <a:noFill/>
          <a:ln>
            <a:noFill/>
          </a:ln>
          <a:extLst/>
        </p:spPr>
        <p:txBody>
          <a:bodyPr/>
          <a:lstStyle>
            <a:lvl1pPr marL="688975" indent="-457200" eaLnBrk="0" hangingPunct="0">
              <a:defRPr sz="2400">
                <a:solidFill>
                  <a:schemeClr val="tx1"/>
                </a:solidFill>
                <a:latin typeface="Arial" charset="0"/>
                <a:ea typeface="ＭＳ Ｐゴシック" pitchFamily="-104" charset="-128"/>
              </a:defRPr>
            </a:lvl1pPr>
            <a:lvl2pPr marL="37931725" indent="-37474525" eaLnBrk="0" hangingPunct="0">
              <a:defRPr sz="2400">
                <a:solidFill>
                  <a:schemeClr val="tx1"/>
                </a:solidFill>
                <a:latin typeface="Arial" charset="0"/>
                <a:ea typeface="ＭＳ Ｐゴシック" pitchFamily="-104" charset="-128"/>
              </a:defRPr>
            </a:lvl2pPr>
            <a:lvl3pPr eaLnBrk="0" hangingPunct="0">
              <a:defRPr sz="2400">
                <a:solidFill>
                  <a:schemeClr val="tx1"/>
                </a:solidFill>
                <a:latin typeface="Arial" charset="0"/>
                <a:ea typeface="ＭＳ Ｐゴシック" pitchFamily="-104" charset="-128"/>
              </a:defRPr>
            </a:lvl3pPr>
            <a:lvl4pPr eaLnBrk="0" hangingPunct="0">
              <a:defRPr sz="2400">
                <a:solidFill>
                  <a:schemeClr val="tx1"/>
                </a:solidFill>
                <a:latin typeface="Arial" charset="0"/>
                <a:ea typeface="ＭＳ Ｐゴシック" pitchFamily="-104" charset="-128"/>
              </a:defRPr>
            </a:lvl4pPr>
            <a:lvl5pPr eaLnBrk="0" hangingPunct="0">
              <a:defRPr sz="2400">
                <a:solidFill>
                  <a:schemeClr val="tx1"/>
                </a:solidFill>
                <a:latin typeface="Arial" charset="0"/>
                <a:ea typeface="ＭＳ Ｐゴシック" pitchFamily="-104" charset="-128"/>
              </a:defRPr>
            </a:lvl5pPr>
            <a:lvl6pPr marL="457200" eaLnBrk="0" fontAlgn="base" hangingPunct="0">
              <a:spcBef>
                <a:spcPct val="0"/>
              </a:spcBef>
              <a:spcAft>
                <a:spcPct val="0"/>
              </a:spcAft>
              <a:defRPr sz="2400">
                <a:solidFill>
                  <a:schemeClr val="tx1"/>
                </a:solidFill>
                <a:latin typeface="Arial" charset="0"/>
                <a:ea typeface="ＭＳ Ｐゴシック" pitchFamily="-104" charset="-128"/>
              </a:defRPr>
            </a:lvl6pPr>
            <a:lvl7pPr marL="914400" eaLnBrk="0" fontAlgn="base" hangingPunct="0">
              <a:spcBef>
                <a:spcPct val="0"/>
              </a:spcBef>
              <a:spcAft>
                <a:spcPct val="0"/>
              </a:spcAft>
              <a:defRPr sz="2400">
                <a:solidFill>
                  <a:schemeClr val="tx1"/>
                </a:solidFill>
                <a:latin typeface="Arial" charset="0"/>
                <a:ea typeface="ＭＳ Ｐゴシック" pitchFamily="-104" charset="-128"/>
              </a:defRPr>
            </a:lvl7pPr>
            <a:lvl8pPr marL="1371600" eaLnBrk="0" fontAlgn="base" hangingPunct="0">
              <a:spcBef>
                <a:spcPct val="0"/>
              </a:spcBef>
              <a:spcAft>
                <a:spcPct val="0"/>
              </a:spcAft>
              <a:defRPr sz="2400">
                <a:solidFill>
                  <a:schemeClr val="tx1"/>
                </a:solidFill>
                <a:latin typeface="Arial" charset="0"/>
                <a:ea typeface="ＭＳ Ｐゴシック" pitchFamily="-104" charset="-128"/>
              </a:defRPr>
            </a:lvl8pPr>
            <a:lvl9pPr marL="1828800" eaLnBrk="0" fontAlgn="base" hangingPunct="0">
              <a:spcBef>
                <a:spcPct val="0"/>
              </a:spcBef>
              <a:spcAft>
                <a:spcPct val="0"/>
              </a:spcAft>
              <a:defRPr sz="2400">
                <a:solidFill>
                  <a:schemeClr val="tx1"/>
                </a:solidFill>
                <a:latin typeface="Arial" charset="0"/>
                <a:ea typeface="ＭＳ Ｐゴシック" pitchFamily="-104" charset="-128"/>
              </a:defRPr>
            </a:lvl9pPr>
          </a:lstStyle>
          <a:p>
            <a:pPr eaLnBrk="1" hangingPunct="1">
              <a:lnSpc>
                <a:spcPct val="90000"/>
              </a:lnSpc>
              <a:spcAft>
                <a:spcPts val="800"/>
              </a:spcAft>
              <a:buFontTx/>
              <a:buBlip>
                <a:blip r:embed="rId3"/>
              </a:buBlip>
              <a:defRPr/>
            </a:pPr>
            <a:r>
              <a:rPr lang="en-US" altLang="en-US" sz="2600" dirty="0">
                <a:ea typeface="ヒラギノ角ゴ Pro W3" pitchFamily="-104" charset="-128"/>
              </a:rPr>
              <a:t>Parents</a:t>
            </a:r>
            <a:r>
              <a:rPr lang="en-US" altLang="en-US" sz="2600" dirty="0">
                <a:solidFill>
                  <a:srgbClr val="000000"/>
                </a:solidFill>
                <a:ea typeface="ヒラギノ角ゴ Pro W3" pitchFamily="-104" charset="-128"/>
              </a:rPr>
              <a:t>, guardians, and teachers</a:t>
            </a:r>
            <a:endParaRPr lang="en-US" altLang="en-US" sz="2600" strike="sngStrike" dirty="0">
              <a:solidFill>
                <a:srgbClr val="000000"/>
              </a:solidFill>
              <a:ea typeface="ヒラギノ角ゴ Pro W3" pitchFamily="-104" charset="-128"/>
            </a:endParaRPr>
          </a:p>
          <a:p>
            <a:pPr eaLnBrk="1" hangingPunct="1">
              <a:lnSpc>
                <a:spcPct val="90000"/>
              </a:lnSpc>
              <a:spcAft>
                <a:spcPts val="800"/>
              </a:spcAft>
              <a:buFontTx/>
              <a:buBlip>
                <a:blip r:embed="rId3"/>
              </a:buBlip>
              <a:defRPr/>
            </a:pPr>
            <a:r>
              <a:rPr lang="en-US" altLang="en-US" sz="2600" dirty="0">
                <a:solidFill>
                  <a:srgbClr val="000000"/>
                </a:solidFill>
                <a:ea typeface="ヒラギノ角ゴ Pro W3" pitchFamily="-104" charset="-128"/>
              </a:rPr>
              <a:t>Unit leadership</a:t>
            </a:r>
          </a:p>
          <a:p>
            <a:pPr eaLnBrk="1" hangingPunct="1">
              <a:lnSpc>
                <a:spcPct val="90000"/>
              </a:lnSpc>
              <a:spcAft>
                <a:spcPts val="800"/>
              </a:spcAft>
              <a:buFontTx/>
              <a:buBlip>
                <a:blip r:embed="rId3"/>
              </a:buBlip>
              <a:defRPr/>
            </a:pPr>
            <a:r>
              <a:rPr lang="en-US" altLang="en-US" sz="2600" dirty="0">
                <a:solidFill>
                  <a:srgbClr val="000000"/>
                </a:solidFill>
                <a:ea typeface="ヒラギノ角ゴ Pro W3" pitchFamily="-104" charset="-128"/>
              </a:rPr>
              <a:t>The person who is disabled</a:t>
            </a:r>
            <a:endParaRPr lang="en-US" altLang="en-US" sz="2600" strike="sngStrike" dirty="0">
              <a:solidFill>
                <a:srgbClr val="000000"/>
              </a:solidFill>
              <a:ea typeface="ヒラギノ角ゴ Pro W3" pitchFamily="-104" charset="-128"/>
            </a:endParaRPr>
          </a:p>
          <a:p>
            <a:pPr eaLnBrk="1" hangingPunct="1">
              <a:lnSpc>
                <a:spcPct val="90000"/>
              </a:lnSpc>
              <a:spcAft>
                <a:spcPts val="800"/>
              </a:spcAft>
              <a:buFontTx/>
              <a:buBlip>
                <a:blip r:embed="rId3"/>
              </a:buBlip>
              <a:defRPr/>
            </a:pPr>
            <a:r>
              <a:rPr lang="en-US" altLang="en-US" sz="2600" dirty="0">
                <a:ea typeface="ヒラギノ角ゴ Pro W3" pitchFamily="-104" charset="-128"/>
                <a:hlinkClick r:id="rId4"/>
              </a:rPr>
              <a:t>www.scouting.org/specialneeds.aspx</a:t>
            </a:r>
            <a:r>
              <a:rPr lang="en-US" altLang="en-US" sz="2600" dirty="0">
                <a:ea typeface="ヒラギノ角ゴ Pro W3" pitchFamily="-104" charset="-128"/>
              </a:rPr>
              <a:t> </a:t>
            </a:r>
          </a:p>
          <a:p>
            <a:pPr eaLnBrk="1" hangingPunct="1">
              <a:lnSpc>
                <a:spcPct val="90000"/>
              </a:lnSpc>
              <a:spcAft>
                <a:spcPts val="800"/>
              </a:spcAft>
              <a:buFontTx/>
              <a:buBlip>
                <a:blip r:embed="rId3"/>
              </a:buBlip>
              <a:defRPr/>
            </a:pPr>
            <a:r>
              <a:rPr lang="en-US" altLang="en-US" sz="2600" i="1" dirty="0">
                <a:ea typeface="ヒラギノ角ゴ Pro W3" pitchFamily="-104" charset="-128"/>
              </a:rPr>
              <a:t>Guide to Working with Scouts with Special Needs and Disabilities, </a:t>
            </a:r>
            <a:r>
              <a:rPr lang="en-US" altLang="en-US" sz="2600" dirty="0">
                <a:ea typeface="ヒラギノ角ゴ Pro W3" pitchFamily="-104" charset="-128"/>
              </a:rPr>
              <a:t>No. 510-071</a:t>
            </a:r>
          </a:p>
          <a:p>
            <a:pPr eaLnBrk="1" hangingPunct="1">
              <a:lnSpc>
                <a:spcPct val="90000"/>
              </a:lnSpc>
              <a:spcAft>
                <a:spcPts val="800"/>
              </a:spcAft>
              <a:buFontTx/>
              <a:buBlip>
                <a:blip r:embed="rId3"/>
              </a:buBlip>
              <a:defRPr/>
            </a:pPr>
            <a:r>
              <a:rPr lang="en-US" altLang="en-US" sz="2600" i="1" dirty="0">
                <a:ea typeface="ヒラギノ角ゴ Pro W3" pitchFamily="-104" charset="-128"/>
              </a:rPr>
              <a:t>Scouting for Youth with Disabilities, </a:t>
            </a:r>
            <a:r>
              <a:rPr lang="en-US" altLang="en-US" sz="2600" dirty="0">
                <a:ea typeface="ヒラギノ角ゴ Pro W3" pitchFamily="-104" charset="-128"/>
              </a:rPr>
              <a:t>No. 34059</a:t>
            </a:r>
          </a:p>
          <a:p>
            <a:pPr eaLnBrk="1" hangingPunct="1">
              <a:lnSpc>
                <a:spcPct val="90000"/>
              </a:lnSpc>
              <a:spcAft>
                <a:spcPts val="800"/>
              </a:spcAft>
              <a:buFontTx/>
              <a:buBlip>
                <a:blip r:embed="rId3"/>
              </a:buBlip>
              <a:defRPr/>
            </a:pPr>
            <a:r>
              <a:rPr lang="en-US" altLang="en-US" sz="2600" i="1" dirty="0">
                <a:ea typeface="ヒラギノ角ゴ Pro W3" pitchFamily="-104" charset="-128"/>
              </a:rPr>
              <a:t>Guide To Advancement , </a:t>
            </a:r>
            <a:r>
              <a:rPr lang="en-US" altLang="en-US" sz="2600" dirty="0">
                <a:ea typeface="ヒラギノ角ゴ Pro W3" pitchFamily="-104" charset="-128"/>
              </a:rPr>
              <a:t>No. 33088</a:t>
            </a:r>
          </a:p>
          <a:p>
            <a:pPr eaLnBrk="1" hangingPunct="1">
              <a:lnSpc>
                <a:spcPct val="90000"/>
              </a:lnSpc>
              <a:spcAft>
                <a:spcPts val="800"/>
              </a:spcAft>
              <a:buFontTx/>
              <a:buBlip>
                <a:blip r:embed="rId3"/>
              </a:buBlip>
              <a:defRPr/>
            </a:pPr>
            <a:r>
              <a:rPr lang="en-US" altLang="en-US" sz="2600" dirty="0">
                <a:ea typeface="ヒラギノ角ゴ Pro W3" pitchFamily="-104" charset="-128"/>
              </a:rPr>
              <a:t>Individualized Scouting Achievement Plan (ISAP)</a:t>
            </a:r>
          </a:p>
        </p:txBody>
      </p:sp>
    </p:spTree>
    <p:extLst>
      <p:ext uri="{BB962C8B-B14F-4D97-AF65-F5344CB8AC3E}">
        <p14:creationId xmlns:p14="http://schemas.microsoft.com/office/powerpoint/2010/main" val="25803473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3EE99D94-38D9-4607-9968-3ED9A4E8721C}"/>
              </a:ext>
            </a:extLst>
          </p:cNvPr>
          <p:cNvSpPr>
            <a:spLocks noChangeArrowheads="1"/>
          </p:cNvSpPr>
          <p:nvPr/>
        </p:nvSpPr>
        <p:spPr bwMode="auto">
          <a:xfrm>
            <a:off x="747713" y="2590800"/>
            <a:ext cx="7648575"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 typeface="Wingdings 2" panose="05020102010507070707" pitchFamily="18" charset="2"/>
              <a:buNone/>
            </a:pPr>
            <a:r>
              <a:rPr lang="en-US" altLang="en-US">
                <a:latin typeface="Arial" panose="020B0604020202020204" pitchFamily="34" charset="0"/>
                <a:ea typeface="MS PGothic" panose="020B0600070205080204" pitchFamily="34" charset="-128"/>
              </a:rPr>
              <a:t>A Scout permanently uses a wheelchair. He needs to hike and wants to join his troop for a day hike. Is it considered </a:t>
            </a:r>
            <a:r>
              <a:rPr lang="ja-JP" altLang="en-US">
                <a:latin typeface="Arial" panose="020B0604020202020204" pitchFamily="34" charset="0"/>
              </a:rPr>
              <a:t>“</a:t>
            </a:r>
            <a:r>
              <a:rPr lang="en-US" altLang="ja-JP">
                <a:latin typeface="Arial" panose="020B0604020202020204" pitchFamily="34" charset="0"/>
              </a:rPr>
              <a:t>hiking</a:t>
            </a:r>
            <a:r>
              <a:rPr lang="ja-JP" altLang="en-US">
                <a:latin typeface="Arial" panose="020B0604020202020204" pitchFamily="34" charset="0"/>
              </a:rPr>
              <a:t>”</a:t>
            </a:r>
            <a:r>
              <a:rPr lang="en-US" altLang="ja-JP">
                <a:latin typeface="Arial" panose="020B0604020202020204" pitchFamily="34" charset="0"/>
              </a:rPr>
              <a:t> if he is in his wheelchair?</a:t>
            </a:r>
          </a:p>
          <a:p>
            <a:pPr algn="ctr" eaLnBrk="1" hangingPunct="1">
              <a:spcBef>
                <a:spcPct val="0"/>
              </a:spcBef>
              <a:buFont typeface="Wingdings 2" panose="05020102010507070707" pitchFamily="18" charset="2"/>
              <a:buNone/>
            </a:pPr>
            <a:r>
              <a:rPr lang="en-US" altLang="ja-JP">
                <a:latin typeface="Arial" panose="020B0604020202020204" pitchFamily="34" charset="0"/>
              </a:rPr>
              <a:t>Why or why not?</a:t>
            </a:r>
            <a:endParaRPr lang="en-US" altLang="en-US">
              <a:latin typeface="Arial" panose="020B0604020202020204" pitchFamily="34" charset="0"/>
              <a:ea typeface="MS PGothic" panose="020B0600070205080204" pitchFamily="34" charset="-128"/>
            </a:endParaRPr>
          </a:p>
        </p:txBody>
      </p:sp>
      <p:sp>
        <p:nvSpPr>
          <p:cNvPr id="36867" name="Title 1">
            <a:extLst>
              <a:ext uri="{FF2B5EF4-FFF2-40B4-BE49-F238E27FC236}">
                <a16:creationId xmlns:a16="http://schemas.microsoft.com/office/drawing/2014/main" id="{2F67941D-2566-4F05-BC65-B310BD047F9F}"/>
              </a:ext>
            </a:extLst>
          </p:cNvPr>
          <p:cNvSpPr txBox="1">
            <a:spLocks/>
          </p:cNvSpPr>
          <p:nvPr/>
        </p:nvSpPr>
        <p:spPr bwMode="auto">
          <a:xfrm>
            <a:off x="484188" y="1241425"/>
            <a:ext cx="8194675"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80000"/>
              </a:lnSpc>
              <a:spcBef>
                <a:spcPts val="600"/>
              </a:spcBef>
              <a:buFontTx/>
              <a:buNone/>
            </a:pPr>
            <a:r>
              <a:rPr lang="en-US" altLang="en-US" sz="4400" b="1">
                <a:ea typeface="MS PGothic" panose="020B0600070205080204" pitchFamily="34" charset="-128"/>
                <a:cs typeface="Times New Roman" panose="02020603050405020304" pitchFamily="18" charset="0"/>
              </a:rPr>
              <a:t>SCENARIO 1</a:t>
            </a:r>
          </a:p>
        </p:txBody>
      </p:sp>
    </p:spTree>
    <p:extLst>
      <p:ext uri="{BB962C8B-B14F-4D97-AF65-F5344CB8AC3E}">
        <p14:creationId xmlns:p14="http://schemas.microsoft.com/office/powerpoint/2010/main" val="2995584198"/>
      </p:ext>
    </p:extLst>
  </p:cSld>
  <p:clrMapOvr>
    <a:masterClrMapping/>
  </p:clrMapOvr>
  <p:transition spd="slow">
    <p:wipe dir="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ECB44980-63B0-4752-90D8-566A34723F99}"/>
              </a:ext>
            </a:extLst>
          </p:cNvPr>
          <p:cNvSpPr txBox="1">
            <a:spLocks/>
          </p:cNvSpPr>
          <p:nvPr/>
        </p:nvSpPr>
        <p:spPr bwMode="auto">
          <a:xfrm>
            <a:off x="484188" y="1241425"/>
            <a:ext cx="8194675"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80000"/>
              </a:lnSpc>
              <a:spcBef>
                <a:spcPts val="600"/>
              </a:spcBef>
              <a:buFontTx/>
              <a:buNone/>
            </a:pPr>
            <a:r>
              <a:rPr lang="en-US" altLang="en-US" sz="4400" b="1">
                <a:ea typeface="MS PGothic" panose="020B0600070205080204" pitchFamily="34" charset="-128"/>
                <a:cs typeface="Times New Roman" panose="02020603050405020304" pitchFamily="18" charset="0"/>
              </a:rPr>
              <a:t>SCENARIO 1</a:t>
            </a:r>
          </a:p>
        </p:txBody>
      </p:sp>
      <p:sp>
        <p:nvSpPr>
          <p:cNvPr id="38915" name="Rectangle 2">
            <a:extLst>
              <a:ext uri="{FF2B5EF4-FFF2-40B4-BE49-F238E27FC236}">
                <a16:creationId xmlns:a16="http://schemas.microsoft.com/office/drawing/2014/main" id="{BF91FE17-7157-4E7A-9BF0-431EC636E08F}"/>
              </a:ext>
            </a:extLst>
          </p:cNvPr>
          <p:cNvSpPr>
            <a:spLocks noChangeArrowheads="1"/>
          </p:cNvSpPr>
          <p:nvPr/>
        </p:nvSpPr>
        <p:spPr bwMode="auto">
          <a:xfrm>
            <a:off x="1165225" y="2598738"/>
            <a:ext cx="6832600" cy="179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36525">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ts val="300"/>
              </a:spcBef>
              <a:buFont typeface="Wingdings 2" panose="05020102010507070707" pitchFamily="18" charset="2"/>
              <a:buNone/>
            </a:pPr>
            <a:r>
              <a:rPr lang="en-US" altLang="en-US" sz="3600" b="1" dirty="0">
                <a:latin typeface="Arial" panose="020B0604020202020204" pitchFamily="34" charset="0"/>
                <a:ea typeface="MS PGothic" panose="020B0600070205080204" pitchFamily="34" charset="-128"/>
              </a:rPr>
              <a:t>Yes, </a:t>
            </a:r>
          </a:p>
          <a:p>
            <a:pPr algn="ctr" eaLnBrk="1" hangingPunct="1">
              <a:spcBef>
                <a:spcPts val="300"/>
              </a:spcBef>
              <a:buFont typeface="Wingdings 2" panose="05020102010507070707" pitchFamily="18" charset="2"/>
              <a:buNone/>
            </a:pPr>
            <a:r>
              <a:rPr lang="en-US" altLang="en-US" sz="3600" dirty="0">
                <a:latin typeface="Arial" panose="020B0604020202020204" pitchFamily="34" charset="0"/>
                <a:ea typeface="MS PGothic" panose="020B0600070205080204" pitchFamily="34" charset="-128"/>
              </a:rPr>
              <a:t>if this is the Scout’s normal mode of transportation.</a:t>
            </a:r>
          </a:p>
        </p:txBody>
      </p:sp>
    </p:spTree>
    <p:extLst>
      <p:ext uri="{BB962C8B-B14F-4D97-AF65-F5344CB8AC3E}">
        <p14:creationId xmlns:p14="http://schemas.microsoft.com/office/powerpoint/2010/main" val="2648763532"/>
      </p:ext>
    </p:extLst>
  </p:cSld>
  <p:clrMapOvr>
    <a:masterClrMapping/>
  </p:clrMapOvr>
  <p:transition spd="slow">
    <p:wipe dir="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B102294E-3021-46CF-AD8A-B115695C1C3C}"/>
              </a:ext>
            </a:extLst>
          </p:cNvPr>
          <p:cNvSpPr>
            <a:spLocks noChangeArrowheads="1"/>
          </p:cNvSpPr>
          <p:nvPr/>
        </p:nvSpPr>
        <p:spPr bwMode="auto">
          <a:xfrm>
            <a:off x="677863" y="2106613"/>
            <a:ext cx="7788275"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 typeface="Wingdings 2" panose="05020102010507070707" pitchFamily="18" charset="2"/>
              <a:buNone/>
            </a:pPr>
            <a:r>
              <a:rPr lang="en-US" altLang="en-US" dirty="0">
                <a:latin typeface="Arial" panose="020B0604020202020204" pitchFamily="34" charset="0"/>
                <a:ea typeface="MS PGothic" panose="020B0600070205080204" pitchFamily="34" charset="-128"/>
              </a:rPr>
              <a:t>A Scout is well on the way to Eagle. The Scout is planning on finishing by the time the Scout is 17½ but at 17 is in an automobile accident. The Scout is in the hospital and then rehab for six</a:t>
            </a:r>
            <a:r>
              <a:rPr lang="en-US" altLang="en-US" dirty="0">
                <a:solidFill>
                  <a:srgbClr val="7030A0"/>
                </a:solidFill>
                <a:latin typeface="Arial" panose="020B0604020202020204" pitchFamily="34" charset="0"/>
                <a:ea typeface="MS PGothic" panose="020B0600070205080204" pitchFamily="34" charset="-128"/>
              </a:rPr>
              <a:t> </a:t>
            </a:r>
            <a:r>
              <a:rPr lang="en-US" altLang="en-US" dirty="0">
                <a:latin typeface="Arial" panose="020B0604020202020204" pitchFamily="34" charset="0"/>
                <a:ea typeface="MS PGothic" panose="020B0600070205080204" pitchFamily="34" charset="-128"/>
              </a:rPr>
              <a:t>months and cannot participate in Scouts. Might the Scout qualify for an extension of time for Eagle rank?</a:t>
            </a:r>
          </a:p>
        </p:txBody>
      </p:sp>
      <p:sp>
        <p:nvSpPr>
          <p:cNvPr id="40963" name="Title 1">
            <a:extLst>
              <a:ext uri="{FF2B5EF4-FFF2-40B4-BE49-F238E27FC236}">
                <a16:creationId xmlns:a16="http://schemas.microsoft.com/office/drawing/2014/main" id="{0D2857D2-310D-4449-BD5D-5E5B363623ED}"/>
              </a:ext>
            </a:extLst>
          </p:cNvPr>
          <p:cNvSpPr txBox="1">
            <a:spLocks/>
          </p:cNvSpPr>
          <p:nvPr/>
        </p:nvSpPr>
        <p:spPr bwMode="auto">
          <a:xfrm>
            <a:off x="484188" y="1004888"/>
            <a:ext cx="8194675"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80000"/>
              </a:lnSpc>
              <a:spcBef>
                <a:spcPts val="600"/>
              </a:spcBef>
              <a:buFontTx/>
              <a:buNone/>
            </a:pPr>
            <a:r>
              <a:rPr lang="en-US" altLang="en-US" sz="4400" b="1">
                <a:ea typeface="MS PGothic" panose="020B0600070205080204" pitchFamily="34" charset="-128"/>
                <a:cs typeface="Times New Roman" panose="02020603050405020304" pitchFamily="18" charset="0"/>
              </a:rPr>
              <a:t>SCENARIO 2</a:t>
            </a:r>
          </a:p>
        </p:txBody>
      </p:sp>
    </p:spTree>
    <p:extLst>
      <p:ext uri="{BB962C8B-B14F-4D97-AF65-F5344CB8AC3E}">
        <p14:creationId xmlns:p14="http://schemas.microsoft.com/office/powerpoint/2010/main" val="1450823349"/>
      </p:ext>
    </p:extLst>
  </p:cSld>
  <p:clrMapOvr>
    <a:masterClrMapping/>
  </p:clrMapOvr>
  <p:transition spd="slow">
    <p:wipe dir="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a:extLst>
              <a:ext uri="{FF2B5EF4-FFF2-40B4-BE49-F238E27FC236}">
                <a16:creationId xmlns:a16="http://schemas.microsoft.com/office/drawing/2014/main" id="{C2B533EC-BBA8-4AED-AAA5-79F9F6D1421B}"/>
              </a:ext>
            </a:extLst>
          </p:cNvPr>
          <p:cNvSpPr txBox="1">
            <a:spLocks/>
          </p:cNvSpPr>
          <p:nvPr/>
        </p:nvSpPr>
        <p:spPr bwMode="auto">
          <a:xfrm>
            <a:off x="484188" y="1004888"/>
            <a:ext cx="8194675"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80000"/>
              </a:lnSpc>
              <a:spcBef>
                <a:spcPts val="600"/>
              </a:spcBef>
              <a:buFontTx/>
              <a:buNone/>
            </a:pPr>
            <a:r>
              <a:rPr lang="en-US" altLang="en-US" sz="4400" b="1">
                <a:ea typeface="MS PGothic" panose="020B0600070205080204" pitchFamily="34" charset="-128"/>
                <a:cs typeface="Times New Roman" panose="02020603050405020304" pitchFamily="18" charset="0"/>
              </a:rPr>
              <a:t>SCENARIO 2</a:t>
            </a:r>
          </a:p>
        </p:txBody>
      </p:sp>
      <p:sp>
        <p:nvSpPr>
          <p:cNvPr id="43011" name="Rectangle 2">
            <a:extLst>
              <a:ext uri="{FF2B5EF4-FFF2-40B4-BE49-F238E27FC236}">
                <a16:creationId xmlns:a16="http://schemas.microsoft.com/office/drawing/2014/main" id="{DD2F44E5-EBC3-41AA-B3A7-B51DCE89CA5B}"/>
              </a:ext>
            </a:extLst>
          </p:cNvPr>
          <p:cNvSpPr>
            <a:spLocks noChangeArrowheads="1"/>
          </p:cNvSpPr>
          <p:nvPr/>
        </p:nvSpPr>
        <p:spPr bwMode="auto">
          <a:xfrm>
            <a:off x="1244600" y="2247900"/>
            <a:ext cx="66548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36525">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ts val="300"/>
              </a:spcBef>
              <a:buFont typeface="Wingdings 2" panose="05020102010507070707" pitchFamily="18" charset="2"/>
              <a:buNone/>
            </a:pPr>
            <a:r>
              <a:rPr lang="en-US" altLang="en-US" b="1">
                <a:latin typeface="Arial" panose="020B0604020202020204" pitchFamily="34" charset="0"/>
                <a:ea typeface="MS PGothic" panose="020B0600070205080204" pitchFamily="34" charset="-128"/>
              </a:rPr>
              <a:t>Yes.</a:t>
            </a:r>
          </a:p>
          <a:p>
            <a:pPr algn="ctr" eaLnBrk="1" hangingPunct="1">
              <a:spcBef>
                <a:spcPts val="300"/>
              </a:spcBef>
              <a:buFont typeface="Wingdings 2" panose="05020102010507070707" pitchFamily="18" charset="2"/>
              <a:buNone/>
            </a:pPr>
            <a:r>
              <a:rPr lang="en-US" altLang="en-US">
                <a:latin typeface="Arial" panose="020B0604020202020204" pitchFamily="34" charset="0"/>
                <a:ea typeface="MS PGothic" panose="020B0600070205080204" pitchFamily="34" charset="-128"/>
              </a:rPr>
              <a:t>Although this may not be a permanent situation, he was on track and should not be denied Eagle due to an incident beyond his control. </a:t>
            </a:r>
          </a:p>
        </p:txBody>
      </p:sp>
    </p:spTree>
    <p:extLst>
      <p:ext uri="{BB962C8B-B14F-4D97-AF65-F5344CB8AC3E}">
        <p14:creationId xmlns:p14="http://schemas.microsoft.com/office/powerpoint/2010/main" val="1549825630"/>
      </p:ext>
    </p:extLst>
  </p:cSld>
  <p:clrMapOvr>
    <a:masterClrMapping/>
  </p:clrMapOvr>
  <p:transition spd="slow">
    <p:wipe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F7DCF42F-1DD4-4C88-8C92-B6FA43CB9DE9}"/>
              </a:ext>
            </a:extLst>
          </p:cNvPr>
          <p:cNvSpPr>
            <a:spLocks noChangeArrowheads="1"/>
          </p:cNvSpPr>
          <p:nvPr/>
        </p:nvSpPr>
        <p:spPr bwMode="auto">
          <a:xfrm>
            <a:off x="1165225" y="2411413"/>
            <a:ext cx="6832600" cy="3085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36525">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ts val="300"/>
              </a:spcBef>
              <a:buFont typeface="Wingdings 2" panose="05020102010507070707" pitchFamily="18" charset="2"/>
              <a:buNone/>
            </a:pPr>
            <a:r>
              <a:rPr lang="en-US" altLang="en-US" dirty="0">
                <a:latin typeface="Arial" panose="020B0604020202020204" pitchFamily="34" charset="0"/>
                <a:ea typeface="MS PGothic" panose="020B0600070205080204" pitchFamily="34" charset="-128"/>
              </a:rPr>
              <a:t>A Scout is 17½ and realizes there will be enough time to finish Eagle. The Scout has a learning disability and applies for an extension in time. Should this be approved?</a:t>
            </a:r>
          </a:p>
          <a:p>
            <a:pPr algn="ctr" eaLnBrk="1" hangingPunct="1">
              <a:spcBef>
                <a:spcPts val="300"/>
              </a:spcBef>
              <a:buFont typeface="Wingdings 2" panose="05020102010507070707" pitchFamily="18" charset="2"/>
              <a:buNone/>
            </a:pPr>
            <a:r>
              <a:rPr lang="en-US" altLang="en-US" dirty="0">
                <a:latin typeface="Arial" panose="020B0604020202020204" pitchFamily="34" charset="0"/>
                <a:ea typeface="MS PGothic" panose="020B0600070205080204" pitchFamily="34" charset="-128"/>
              </a:rPr>
              <a:t>Why or why not?</a:t>
            </a:r>
          </a:p>
        </p:txBody>
      </p:sp>
      <p:sp>
        <p:nvSpPr>
          <p:cNvPr id="45059" name="Title 1">
            <a:extLst>
              <a:ext uri="{FF2B5EF4-FFF2-40B4-BE49-F238E27FC236}">
                <a16:creationId xmlns:a16="http://schemas.microsoft.com/office/drawing/2014/main" id="{6F9C68CD-5C20-4EBA-A204-B100E238A8D9}"/>
              </a:ext>
            </a:extLst>
          </p:cNvPr>
          <p:cNvSpPr txBox="1">
            <a:spLocks/>
          </p:cNvSpPr>
          <p:nvPr/>
        </p:nvSpPr>
        <p:spPr bwMode="auto">
          <a:xfrm>
            <a:off x="484188" y="1241425"/>
            <a:ext cx="8194675"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80000"/>
              </a:lnSpc>
              <a:spcBef>
                <a:spcPts val="600"/>
              </a:spcBef>
              <a:buFontTx/>
              <a:buNone/>
            </a:pPr>
            <a:r>
              <a:rPr lang="en-US" altLang="en-US" sz="4400" b="1">
                <a:ea typeface="MS PGothic" panose="020B0600070205080204" pitchFamily="34" charset="-128"/>
                <a:cs typeface="Times New Roman" panose="02020603050405020304" pitchFamily="18" charset="0"/>
              </a:rPr>
              <a:t>SCENARIO 3</a:t>
            </a:r>
          </a:p>
        </p:txBody>
      </p:sp>
    </p:spTree>
    <p:extLst>
      <p:ext uri="{BB962C8B-B14F-4D97-AF65-F5344CB8AC3E}">
        <p14:creationId xmlns:p14="http://schemas.microsoft.com/office/powerpoint/2010/main" val="3719004112"/>
      </p:ext>
    </p:extLst>
  </p:cSld>
  <p:clrMapOvr>
    <a:masterClrMapping/>
  </p:clrMapOvr>
  <p:transition spd="slow">
    <p:wipe di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a:extLst>
              <a:ext uri="{FF2B5EF4-FFF2-40B4-BE49-F238E27FC236}">
                <a16:creationId xmlns:a16="http://schemas.microsoft.com/office/drawing/2014/main" id="{7510FEF8-7022-4062-B858-9370864FE15C}"/>
              </a:ext>
            </a:extLst>
          </p:cNvPr>
          <p:cNvSpPr txBox="1">
            <a:spLocks/>
          </p:cNvSpPr>
          <p:nvPr/>
        </p:nvSpPr>
        <p:spPr bwMode="auto">
          <a:xfrm>
            <a:off x="484188" y="576263"/>
            <a:ext cx="8194675"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80000"/>
              </a:lnSpc>
              <a:spcBef>
                <a:spcPts val="600"/>
              </a:spcBef>
              <a:buFontTx/>
              <a:buNone/>
            </a:pPr>
            <a:r>
              <a:rPr lang="en-US" altLang="en-US" sz="4400" b="1">
                <a:ea typeface="MS PGothic" panose="020B0600070205080204" pitchFamily="34" charset="-128"/>
                <a:cs typeface="Times New Roman" panose="02020603050405020304" pitchFamily="18" charset="0"/>
              </a:rPr>
              <a:t>SCENARIO 3</a:t>
            </a:r>
          </a:p>
        </p:txBody>
      </p:sp>
      <p:sp>
        <p:nvSpPr>
          <p:cNvPr id="47107" name="TextBox 1">
            <a:extLst>
              <a:ext uri="{FF2B5EF4-FFF2-40B4-BE49-F238E27FC236}">
                <a16:creationId xmlns:a16="http://schemas.microsoft.com/office/drawing/2014/main" id="{0714585D-36A8-4285-84AA-624234777A02}"/>
              </a:ext>
            </a:extLst>
          </p:cNvPr>
          <p:cNvSpPr txBox="1">
            <a:spLocks noChangeArrowheads="1"/>
          </p:cNvSpPr>
          <p:nvPr/>
        </p:nvSpPr>
        <p:spPr bwMode="auto">
          <a:xfrm>
            <a:off x="158750" y="1458913"/>
            <a:ext cx="88265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3600" b="1" dirty="0">
                <a:latin typeface="Arial" panose="020B0604020202020204" pitchFamily="34" charset="0"/>
                <a:ea typeface="MS PGothic" panose="020B0600070205080204" pitchFamily="34" charset="-128"/>
              </a:rPr>
              <a:t>Maybe</a:t>
            </a:r>
            <a:r>
              <a:rPr lang="en-US" altLang="en-US" sz="3600" dirty="0">
                <a:latin typeface="Arial" panose="020B0604020202020204" pitchFamily="34" charset="0"/>
                <a:ea typeface="MS PGothic" panose="020B0600070205080204" pitchFamily="34" charset="-128"/>
              </a:rPr>
              <a:t>.</a:t>
            </a:r>
          </a:p>
          <a:p>
            <a:pPr algn="ctr" eaLnBrk="1" hangingPunct="1">
              <a:spcBef>
                <a:spcPct val="0"/>
              </a:spcBef>
              <a:buFontTx/>
              <a:buNone/>
            </a:pPr>
            <a:r>
              <a:rPr lang="en-US" altLang="en-US" sz="2800" dirty="0">
                <a:latin typeface="Arial" panose="020B0604020202020204" pitchFamily="34" charset="0"/>
                <a:ea typeface="MS PGothic" panose="020B0600070205080204" pitchFamily="34" charset="-128"/>
              </a:rPr>
              <a:t>Known circumstances such as a moderate learning disability that a Scout has coped with over many years, would not normally qualify for an extension.</a:t>
            </a:r>
          </a:p>
          <a:p>
            <a:pPr algn="ctr" eaLnBrk="1" hangingPunct="1">
              <a:spcBef>
                <a:spcPct val="0"/>
              </a:spcBef>
              <a:buFontTx/>
              <a:buNone/>
            </a:pPr>
            <a:endParaRPr lang="en-US" altLang="en-US" sz="2800" dirty="0">
              <a:latin typeface="Arial" panose="020B0604020202020204" pitchFamily="34" charset="0"/>
              <a:ea typeface="MS PGothic" panose="020B0600070205080204" pitchFamily="34" charset="-128"/>
            </a:endParaRPr>
          </a:p>
          <a:p>
            <a:pPr algn="ctr" eaLnBrk="1" hangingPunct="1">
              <a:spcBef>
                <a:spcPct val="0"/>
              </a:spcBef>
              <a:buFontTx/>
              <a:buNone/>
            </a:pPr>
            <a:r>
              <a:rPr lang="en-US" altLang="en-US" sz="2800" dirty="0">
                <a:latin typeface="Arial" panose="020B0604020202020204" pitchFamily="34" charset="0"/>
                <a:ea typeface="MS PGothic" panose="020B0600070205080204" pitchFamily="34" charset="-128"/>
              </a:rPr>
              <a:t>If a disability is not permanent and severe, and does not qualify for registration beyond the age of eligibility, then an extension is possible if the disability is so significant that advancement within the time frame allowed is essentially precluded.</a:t>
            </a:r>
          </a:p>
        </p:txBody>
      </p:sp>
    </p:spTree>
    <p:extLst>
      <p:ext uri="{BB962C8B-B14F-4D97-AF65-F5344CB8AC3E}">
        <p14:creationId xmlns:p14="http://schemas.microsoft.com/office/powerpoint/2010/main" val="3920273389"/>
      </p:ext>
    </p:extLst>
  </p:cSld>
  <p:clrMapOvr>
    <a:masterClrMapping/>
  </p:clrMapOvr>
  <p:transition spd="slow">
    <p:wipe dir="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7A891165-EDF9-4EC4-8F51-A30DFA593B8B}"/>
              </a:ext>
            </a:extLst>
          </p:cNvPr>
          <p:cNvSpPr>
            <a:spLocks noChangeArrowheads="1"/>
          </p:cNvSpPr>
          <p:nvPr/>
        </p:nvSpPr>
        <p:spPr bwMode="auto">
          <a:xfrm>
            <a:off x="609600" y="1981200"/>
            <a:ext cx="800100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 typeface="Wingdings 2" panose="05020102010507070707" pitchFamily="18" charset="2"/>
              <a:buNone/>
            </a:pPr>
            <a:r>
              <a:rPr lang="en-US" altLang="en-US" sz="2800" dirty="0">
                <a:latin typeface="Arial" panose="020B0604020202020204" pitchFamily="34" charset="0"/>
                <a:ea typeface="MS PGothic" panose="020B0600070205080204" pitchFamily="34" charset="-128"/>
              </a:rPr>
              <a:t>A blind Scout reports completing Astronomy merit badge. You ask the Scout how the youth identified constellations. The Scout replies that the </a:t>
            </a:r>
            <a:r>
              <a:rPr lang="en-US" altLang="en-US" sz="2800" dirty="0">
                <a:solidFill>
                  <a:srgbClr val="000000"/>
                </a:solidFill>
                <a:latin typeface="Arial" panose="020B0604020202020204" pitchFamily="34" charset="0"/>
                <a:ea typeface="MS PGothic" panose="020B0600070205080204" pitchFamily="34" charset="-128"/>
              </a:rPr>
              <a:t>merit badge counselor punched holes in  paper </a:t>
            </a:r>
            <a:r>
              <a:rPr lang="en-US" altLang="en-US" sz="2800" dirty="0">
                <a:latin typeface="Arial" panose="020B0604020202020204" pitchFamily="34" charset="0"/>
                <a:ea typeface="MS PGothic" panose="020B0600070205080204" pitchFamily="34" charset="-128"/>
              </a:rPr>
              <a:t>plates, held them over the Scout’s head outside at night, in the right place for the night sky, and the Scout felt the holes in the plates to  identify the constellations. Should this be acceptable? Why or why not?</a:t>
            </a:r>
          </a:p>
        </p:txBody>
      </p:sp>
      <p:sp>
        <p:nvSpPr>
          <p:cNvPr id="49155" name="Title 1">
            <a:extLst>
              <a:ext uri="{FF2B5EF4-FFF2-40B4-BE49-F238E27FC236}">
                <a16:creationId xmlns:a16="http://schemas.microsoft.com/office/drawing/2014/main" id="{FE6A4C08-607F-43F3-BDF7-96BBF48518CD}"/>
              </a:ext>
            </a:extLst>
          </p:cNvPr>
          <p:cNvSpPr txBox="1">
            <a:spLocks/>
          </p:cNvSpPr>
          <p:nvPr/>
        </p:nvSpPr>
        <p:spPr bwMode="auto">
          <a:xfrm>
            <a:off x="415925" y="828675"/>
            <a:ext cx="8194675"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80000"/>
              </a:lnSpc>
              <a:spcBef>
                <a:spcPts val="600"/>
              </a:spcBef>
              <a:buFontTx/>
              <a:buNone/>
            </a:pPr>
            <a:r>
              <a:rPr lang="en-US" altLang="en-US" sz="4400" b="1">
                <a:ea typeface="MS PGothic" panose="020B0600070205080204" pitchFamily="34" charset="-128"/>
                <a:cs typeface="Times New Roman" panose="02020603050405020304" pitchFamily="18" charset="0"/>
              </a:rPr>
              <a:t>SCENARIO 4</a:t>
            </a:r>
          </a:p>
        </p:txBody>
      </p:sp>
    </p:spTree>
    <p:extLst>
      <p:ext uri="{BB962C8B-B14F-4D97-AF65-F5344CB8AC3E}">
        <p14:creationId xmlns:p14="http://schemas.microsoft.com/office/powerpoint/2010/main" val="2105824915"/>
      </p:ext>
    </p:extLst>
  </p:cSld>
  <p:clrMapOvr>
    <a:masterClrMapping/>
  </p:clrMapOvr>
  <p:transition spd="slow">
    <p:wipe dir="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a:extLst>
              <a:ext uri="{FF2B5EF4-FFF2-40B4-BE49-F238E27FC236}">
                <a16:creationId xmlns:a16="http://schemas.microsoft.com/office/drawing/2014/main" id="{6CD5D4E1-A3A4-4ADA-86E7-84FF810AE940}"/>
              </a:ext>
            </a:extLst>
          </p:cNvPr>
          <p:cNvSpPr txBox="1">
            <a:spLocks/>
          </p:cNvSpPr>
          <p:nvPr/>
        </p:nvSpPr>
        <p:spPr bwMode="auto">
          <a:xfrm>
            <a:off x="415925" y="828675"/>
            <a:ext cx="8194675"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80000"/>
              </a:lnSpc>
              <a:spcBef>
                <a:spcPts val="600"/>
              </a:spcBef>
              <a:buFontTx/>
              <a:buNone/>
            </a:pPr>
            <a:r>
              <a:rPr lang="en-US" altLang="en-US" sz="4400" b="1">
                <a:ea typeface="MS PGothic" panose="020B0600070205080204" pitchFamily="34" charset="-128"/>
                <a:cs typeface="Times New Roman" panose="02020603050405020304" pitchFamily="18" charset="0"/>
              </a:rPr>
              <a:t>SCENARIO 4</a:t>
            </a:r>
          </a:p>
        </p:txBody>
      </p:sp>
      <p:sp>
        <p:nvSpPr>
          <p:cNvPr id="51203" name="Rectangle 2">
            <a:extLst>
              <a:ext uri="{FF2B5EF4-FFF2-40B4-BE49-F238E27FC236}">
                <a16:creationId xmlns:a16="http://schemas.microsoft.com/office/drawing/2014/main" id="{313D3099-A0EB-4F12-BE6F-CBBECD6587B6}"/>
              </a:ext>
            </a:extLst>
          </p:cNvPr>
          <p:cNvSpPr>
            <a:spLocks noChangeArrowheads="1"/>
          </p:cNvSpPr>
          <p:nvPr/>
        </p:nvSpPr>
        <p:spPr bwMode="auto">
          <a:xfrm>
            <a:off x="1687513" y="2598738"/>
            <a:ext cx="5813425" cy="210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36525">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ts val="300"/>
              </a:spcBef>
              <a:buFont typeface="Wingdings 2" panose="05020102010507070707" pitchFamily="18" charset="2"/>
              <a:buNone/>
            </a:pPr>
            <a:r>
              <a:rPr lang="en-US" altLang="en-US" b="1" dirty="0">
                <a:latin typeface="Arial" panose="020B0604020202020204" pitchFamily="34" charset="0"/>
                <a:ea typeface="MS PGothic" panose="020B0600070205080204" pitchFamily="34" charset="-128"/>
              </a:rPr>
              <a:t>Yes. </a:t>
            </a:r>
          </a:p>
          <a:p>
            <a:pPr algn="ctr" eaLnBrk="1" hangingPunct="1">
              <a:spcBef>
                <a:spcPts val="300"/>
              </a:spcBef>
              <a:buFont typeface="Wingdings 2" panose="05020102010507070707" pitchFamily="18" charset="2"/>
              <a:buNone/>
            </a:pPr>
            <a:r>
              <a:rPr lang="en-US" altLang="en-US" dirty="0">
                <a:latin typeface="Arial" panose="020B0604020202020204" pitchFamily="34" charset="0"/>
                <a:ea typeface="MS PGothic" panose="020B0600070205080204" pitchFamily="34" charset="-128"/>
              </a:rPr>
              <a:t>The Scout completed the requirement with a reasonable level of assistance. </a:t>
            </a:r>
          </a:p>
        </p:txBody>
      </p:sp>
    </p:spTree>
    <p:extLst>
      <p:ext uri="{BB962C8B-B14F-4D97-AF65-F5344CB8AC3E}">
        <p14:creationId xmlns:p14="http://schemas.microsoft.com/office/powerpoint/2010/main" val="3548341113"/>
      </p:ext>
    </p:extLst>
  </p:cSld>
  <p:clrMapOvr>
    <a:masterClrMapping/>
  </p:clrMapOvr>
  <p:transition spd="slow">
    <p:wipe dir="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E64BE78C-C10D-4922-88B9-5A7BF5CC5AC4}"/>
              </a:ext>
            </a:extLst>
          </p:cNvPr>
          <p:cNvSpPr>
            <a:spLocks noChangeArrowheads="1"/>
          </p:cNvSpPr>
          <p:nvPr/>
        </p:nvSpPr>
        <p:spPr bwMode="auto">
          <a:xfrm>
            <a:off x="723900" y="1970088"/>
            <a:ext cx="7696200" cy="124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spcAft>
                <a:spcPts val="800"/>
              </a:spcAft>
              <a:buFontTx/>
              <a:buNone/>
            </a:pPr>
            <a:r>
              <a:rPr lang="en-US" altLang="en-US" sz="3600" b="1">
                <a:solidFill>
                  <a:srgbClr val="003300"/>
                </a:solidFill>
                <a:latin typeface="Arial" panose="020B0604020202020204" pitchFamily="34" charset="0"/>
                <a:ea typeface="MS PGothic" panose="020B0600070205080204" pitchFamily="34" charset="-128"/>
              </a:rPr>
              <a:t>disabilities = different abilities</a:t>
            </a:r>
            <a:endParaRPr lang="en-US" altLang="en-US" b="1">
              <a:solidFill>
                <a:srgbClr val="003300"/>
              </a:solidFill>
              <a:latin typeface="Arial" panose="020B0604020202020204" pitchFamily="34" charset="0"/>
              <a:ea typeface="MS PGothic" panose="020B0600070205080204" pitchFamily="34" charset="-128"/>
            </a:endParaRPr>
          </a:p>
          <a:p>
            <a:pPr algn="ctr" eaLnBrk="1" hangingPunct="1">
              <a:spcBef>
                <a:spcPct val="0"/>
              </a:spcBef>
              <a:spcAft>
                <a:spcPts val="800"/>
              </a:spcAft>
              <a:buFontTx/>
              <a:buNone/>
            </a:pPr>
            <a:r>
              <a:rPr lang="en-US" altLang="en-US" b="1">
                <a:solidFill>
                  <a:srgbClr val="003300"/>
                </a:solidFill>
                <a:latin typeface="Arial" panose="020B0604020202020204" pitchFamily="34" charset="0"/>
                <a:ea typeface="MS PGothic" panose="020B0600070205080204" pitchFamily="34" charset="-128"/>
              </a:rPr>
              <a:t>We all have them.</a:t>
            </a:r>
          </a:p>
        </p:txBody>
      </p:sp>
      <p:sp>
        <p:nvSpPr>
          <p:cNvPr id="53251" name="Rectangle 2">
            <a:extLst>
              <a:ext uri="{FF2B5EF4-FFF2-40B4-BE49-F238E27FC236}">
                <a16:creationId xmlns:a16="http://schemas.microsoft.com/office/drawing/2014/main" id="{B047B04C-B3D8-4EE2-A5BA-F4A90FC37B17}"/>
              </a:ext>
            </a:extLst>
          </p:cNvPr>
          <p:cNvSpPr>
            <a:spLocks noChangeArrowheads="1"/>
          </p:cNvSpPr>
          <p:nvPr/>
        </p:nvSpPr>
        <p:spPr bwMode="auto">
          <a:xfrm>
            <a:off x="1169988" y="3663950"/>
            <a:ext cx="6804025"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a:latin typeface="Arial" panose="020B0604020202020204" pitchFamily="34" charset="0"/>
                <a:ea typeface="MS PGothic" panose="020B0600070205080204" pitchFamily="34" charset="-128"/>
              </a:rPr>
              <a:t>Youth who have disabilities want the same personal growth opportunities that any youth does. It is our challenge to provide them.</a:t>
            </a:r>
          </a:p>
        </p:txBody>
      </p:sp>
      <p:sp>
        <p:nvSpPr>
          <p:cNvPr id="53252" name="Title 1">
            <a:extLst>
              <a:ext uri="{FF2B5EF4-FFF2-40B4-BE49-F238E27FC236}">
                <a16:creationId xmlns:a16="http://schemas.microsoft.com/office/drawing/2014/main" id="{1694B584-48F2-454E-8895-6B6DC61805CD}"/>
              </a:ext>
            </a:extLst>
          </p:cNvPr>
          <p:cNvSpPr txBox="1">
            <a:spLocks/>
          </p:cNvSpPr>
          <p:nvPr/>
        </p:nvSpPr>
        <p:spPr bwMode="auto">
          <a:xfrm>
            <a:off x="484188" y="673100"/>
            <a:ext cx="8194675"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80000"/>
              </a:lnSpc>
              <a:spcBef>
                <a:spcPts val="600"/>
              </a:spcBef>
              <a:buFontTx/>
              <a:buNone/>
            </a:pPr>
            <a:r>
              <a:rPr lang="en-US" altLang="en-US" sz="4000" b="1">
                <a:latin typeface="Arial" panose="020B0604020202020204" pitchFamily="34" charset="0"/>
                <a:ea typeface="MS PGothic" panose="020B0600070205080204" pitchFamily="34" charset="-128"/>
              </a:rPr>
              <a:t>SUMMARY</a:t>
            </a:r>
            <a:endParaRPr lang="en-US" altLang="en-US" sz="4000" b="1">
              <a:solidFill>
                <a:srgbClr val="0000FF"/>
              </a:solidFill>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41054516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3">
            <a:extLst>
              <a:ext uri="{FF2B5EF4-FFF2-40B4-BE49-F238E27FC236}">
                <a16:creationId xmlns:a16="http://schemas.microsoft.com/office/drawing/2014/main" id="{69CE21A8-A1F1-456D-92DB-75EDB7C5CD6B}"/>
              </a:ext>
            </a:extLst>
          </p:cNvPr>
          <p:cNvSpPr>
            <a:spLocks noGrp="1"/>
          </p:cNvSpPr>
          <p:nvPr>
            <p:ph type="body" idx="4294967295"/>
          </p:nvPr>
        </p:nvSpPr>
        <p:spPr>
          <a:xfrm>
            <a:off x="0" y="1482725"/>
            <a:ext cx="5838825" cy="3649663"/>
          </a:xfrm>
        </p:spPr>
        <p:txBody>
          <a:bodyPr/>
          <a:lstStyle/>
          <a:p>
            <a:pPr eaLnBrk="1" hangingPunct="1">
              <a:lnSpc>
                <a:spcPct val="90000"/>
              </a:lnSpc>
              <a:spcBef>
                <a:spcPts val="1000"/>
              </a:spcBef>
            </a:pPr>
            <a:r>
              <a:rPr lang="en-US" altLang="en-US" sz="2000" i="1">
                <a:latin typeface="Arial" panose="020B0604020202020204" pitchFamily="34" charset="0"/>
              </a:rPr>
              <a:t>Guide to Advancement</a:t>
            </a:r>
            <a:r>
              <a:rPr lang="en-US" altLang="en-US" sz="2000">
                <a:latin typeface="Arial" panose="020B0604020202020204" pitchFamily="34" charset="0"/>
              </a:rPr>
              <a:t>, No. 33088</a:t>
            </a:r>
          </a:p>
          <a:p>
            <a:pPr eaLnBrk="1" hangingPunct="1">
              <a:lnSpc>
                <a:spcPct val="90000"/>
              </a:lnSpc>
              <a:spcBef>
                <a:spcPts val="1000"/>
              </a:spcBef>
            </a:pPr>
            <a:r>
              <a:rPr lang="en-US" altLang="en-US" sz="2000" i="1">
                <a:latin typeface="Arial" panose="020B0604020202020204" pitchFamily="34" charset="0"/>
              </a:rPr>
              <a:t>Guide to Working with Scouts with Special Needs and Disabilities, </a:t>
            </a:r>
            <a:r>
              <a:rPr lang="en-US" altLang="en-US" sz="2000">
                <a:latin typeface="Arial" panose="020B0604020202020204" pitchFamily="34" charset="0"/>
              </a:rPr>
              <a:t>No. 510-071</a:t>
            </a:r>
          </a:p>
          <a:p>
            <a:pPr eaLnBrk="1" hangingPunct="1">
              <a:lnSpc>
                <a:spcPct val="90000"/>
              </a:lnSpc>
              <a:spcBef>
                <a:spcPts val="1000"/>
              </a:spcBef>
            </a:pPr>
            <a:r>
              <a:rPr lang="en-US" altLang="en-US" sz="2000" i="1">
                <a:latin typeface="Arial" panose="020B0604020202020204" pitchFamily="34" charset="0"/>
              </a:rPr>
              <a:t>Scouting with Youth with Disabilities Manual, </a:t>
            </a:r>
            <a:r>
              <a:rPr lang="en-US" altLang="en-US" sz="2000">
                <a:latin typeface="Arial" panose="020B0604020202020204" pitchFamily="34" charset="0"/>
              </a:rPr>
              <a:t>No. 34059 </a:t>
            </a:r>
          </a:p>
          <a:p>
            <a:pPr eaLnBrk="1" hangingPunct="1">
              <a:lnSpc>
                <a:spcPct val="90000"/>
              </a:lnSpc>
              <a:spcBef>
                <a:spcPts val="1000"/>
              </a:spcBef>
            </a:pPr>
            <a:r>
              <a:rPr lang="en-US" altLang="en-US" sz="2000">
                <a:latin typeface="Arial" panose="020B0604020202020204" pitchFamily="34" charset="0"/>
              </a:rPr>
              <a:t>Application for Alternative Eagle Scout Rank Merit Badges, No. 512-730</a:t>
            </a:r>
          </a:p>
          <a:p>
            <a:pPr eaLnBrk="1" hangingPunct="1">
              <a:lnSpc>
                <a:spcPct val="90000"/>
              </a:lnSpc>
              <a:spcBef>
                <a:spcPts val="1000"/>
              </a:spcBef>
            </a:pPr>
            <a:r>
              <a:rPr lang="en-US" altLang="en-US" sz="2000">
                <a:latin typeface="Arial" panose="020B0604020202020204" pitchFamily="34" charset="0"/>
              </a:rPr>
              <a:t>Individual Scout Achievement Plan (ISAP)</a:t>
            </a:r>
          </a:p>
          <a:p>
            <a:pPr eaLnBrk="1" hangingPunct="1">
              <a:lnSpc>
                <a:spcPct val="90000"/>
              </a:lnSpc>
              <a:spcBef>
                <a:spcPts val="1000"/>
              </a:spcBef>
            </a:pPr>
            <a:r>
              <a:rPr lang="en-US" altLang="en-US" sz="2000">
                <a:latin typeface="Arial" panose="020B0604020202020204" pitchFamily="34" charset="0"/>
              </a:rPr>
              <a:t>Request for Registration beyond the Age of Eligibility</a:t>
            </a:r>
          </a:p>
        </p:txBody>
      </p:sp>
      <p:sp>
        <p:nvSpPr>
          <p:cNvPr id="17" name="Title 1">
            <a:extLst>
              <a:ext uri="{FF2B5EF4-FFF2-40B4-BE49-F238E27FC236}">
                <a16:creationId xmlns:a16="http://schemas.microsoft.com/office/drawing/2014/main" id="{FC5390E9-39DD-48BC-97DF-F5AB82B2E432}"/>
              </a:ext>
            </a:extLst>
          </p:cNvPr>
          <p:cNvSpPr>
            <a:spLocks/>
          </p:cNvSpPr>
          <p:nvPr/>
        </p:nvSpPr>
        <p:spPr bwMode="auto">
          <a:xfrm>
            <a:off x="63500" y="493713"/>
            <a:ext cx="5808663" cy="639762"/>
          </a:xfrm>
          <a:prstGeom prst="rect">
            <a:avLst/>
          </a:prstGeom>
          <a:noFill/>
          <a:ln>
            <a:noFill/>
          </a:ln>
          <a:effectLst/>
          <a:extLst/>
        </p:spPr>
        <p:txBody>
          <a:bodyPr anchor="ctr"/>
          <a:lstStyle/>
          <a:p>
            <a:pPr algn="ctr" eaLnBrk="1" fontAlgn="auto" hangingPunct="1">
              <a:spcBef>
                <a:spcPts val="0"/>
              </a:spcBef>
              <a:spcAft>
                <a:spcPts val="0"/>
              </a:spcAft>
              <a:defRPr/>
            </a:pPr>
            <a:r>
              <a:rPr lang="en-US" sz="3600" b="1" kern="0" dirty="0">
                <a:solidFill>
                  <a:srgbClr val="000000"/>
                </a:solidFill>
                <a:latin typeface="Arial" charset="0"/>
              </a:rPr>
              <a:t>For More Information</a:t>
            </a:r>
          </a:p>
        </p:txBody>
      </p:sp>
      <p:sp>
        <p:nvSpPr>
          <p:cNvPr id="55300" name="Rectangle 1">
            <a:extLst>
              <a:ext uri="{FF2B5EF4-FFF2-40B4-BE49-F238E27FC236}">
                <a16:creationId xmlns:a16="http://schemas.microsoft.com/office/drawing/2014/main" id="{3C1FF988-24F7-461F-952A-72E8ADD990F7}"/>
              </a:ext>
            </a:extLst>
          </p:cNvPr>
          <p:cNvSpPr>
            <a:spLocks noChangeArrowheads="1"/>
          </p:cNvSpPr>
          <p:nvPr/>
        </p:nvSpPr>
        <p:spPr bwMode="auto">
          <a:xfrm>
            <a:off x="212725" y="5340350"/>
            <a:ext cx="7018338"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b="1">
                <a:solidFill>
                  <a:srgbClr val="000000"/>
                </a:solidFill>
                <a:latin typeface="Arial" panose="020B0604020202020204" pitchFamily="34" charset="0"/>
                <a:ea typeface="MS PGothic" panose="020B0600070205080204" pitchFamily="34" charset="-128"/>
              </a:rPr>
              <a:t>Other advancement resources available at:</a:t>
            </a:r>
          </a:p>
          <a:p>
            <a:pPr eaLnBrk="1" hangingPunct="1">
              <a:spcBef>
                <a:spcPct val="0"/>
              </a:spcBef>
              <a:buFontTx/>
              <a:buNone/>
            </a:pPr>
            <a:r>
              <a:rPr lang="en-US" altLang="en-US" sz="2000">
                <a:solidFill>
                  <a:srgbClr val="0070C0"/>
                </a:solidFill>
                <a:latin typeface="Arial" panose="020B0604020202020204" pitchFamily="34" charset="0"/>
                <a:ea typeface="MS PGothic" panose="020B0600070205080204" pitchFamily="34" charset="-128"/>
                <a:hlinkClick r:id="rId3"/>
              </a:rPr>
              <a:t>www.scouting.org/advancement</a:t>
            </a:r>
            <a:endParaRPr lang="en-US" altLang="en-US" sz="2000">
              <a:solidFill>
                <a:srgbClr val="0070C0"/>
              </a:solidFill>
              <a:latin typeface="Arial" panose="020B0604020202020204" pitchFamily="34" charset="0"/>
              <a:ea typeface="MS PGothic" panose="020B0600070205080204" pitchFamily="34" charset="-128"/>
            </a:endParaRPr>
          </a:p>
        </p:txBody>
      </p:sp>
      <p:pic>
        <p:nvPicPr>
          <p:cNvPr id="55301" name="Picture 1">
            <a:extLst>
              <a:ext uri="{FF2B5EF4-FFF2-40B4-BE49-F238E27FC236}">
                <a16:creationId xmlns:a16="http://schemas.microsoft.com/office/drawing/2014/main" id="{E758ED1F-F590-4D01-8DC3-48B3F72C8EA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80125" y="1347788"/>
            <a:ext cx="2743200" cy="356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5086724"/>
      </p:ext>
    </p:extLst>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111</TotalTime>
  <Words>3703</Words>
  <Application>Microsoft Office PowerPoint</Application>
  <PresentationFormat>On-screen Show (4:3)</PresentationFormat>
  <Paragraphs>328</Paragraphs>
  <Slides>26</Slides>
  <Notes>26</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26</vt:i4>
      </vt:variant>
    </vt:vector>
  </HeadingPairs>
  <TitlesOfParts>
    <vt:vector size="35" baseType="lpstr">
      <vt:lpstr>ＭＳ Ｐゴシック</vt:lpstr>
      <vt:lpstr>ＭＳ Ｐゴシック</vt:lpstr>
      <vt:lpstr>Arial</vt:lpstr>
      <vt:lpstr>Calibri</vt:lpstr>
      <vt:lpstr>Times New Roman</vt:lpstr>
      <vt:lpstr>Wingdings 2</vt:lpstr>
      <vt:lpstr>ヒラギノ角ゴ Pro W3</vt:lpstr>
      <vt:lpstr>Office Theme</vt:lpstr>
      <vt:lpstr>Custom Design</vt:lpstr>
      <vt:lpstr>NDA 200/CED 713 Advancement for Scouts With Disabilities</vt:lpstr>
      <vt:lpstr>Why Scouting for  Youth Who Have Disabilities?</vt:lpstr>
      <vt:lpstr>Documenting a Disability…</vt:lpstr>
      <vt:lpstr>PowerPoint Presentation</vt:lpstr>
      <vt:lpstr>Registration Beyond the Age of Eligibility  Guide to Advancement, Topics 10.1.0.0 &amp; 10.1.0.2</vt:lpstr>
      <vt:lpstr>PowerPoint Presentation</vt:lpstr>
      <vt:lpstr>Possible Criteria for Registration Beyond the Age of Eligibility</vt:lpstr>
      <vt:lpstr>PowerPoint Presentation</vt:lpstr>
      <vt:lpstr>PowerPoint Presentation</vt:lpstr>
      <vt:lpstr>PowerPoint Presentation</vt:lpstr>
      <vt:lpstr>PowerPoint Presentation</vt:lpstr>
      <vt:lpstr>PowerPoint Presentation</vt:lpstr>
      <vt:lpstr>PowerPoint Presentation</vt:lpstr>
      <vt:lpstr>Issues You May Encounter</vt:lpstr>
      <vt:lpstr>Individual Scout Achievement Plan </vt:lpstr>
      <vt:lpstr>Resources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Pearson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Ruiz</dc:creator>
  <cp:lastModifiedBy>Anthony Mei</cp:lastModifiedBy>
  <cp:revision>15</cp:revision>
  <dcterms:created xsi:type="dcterms:W3CDTF">2014-08-18T16:53:07Z</dcterms:created>
  <dcterms:modified xsi:type="dcterms:W3CDTF">2018-05-08T16:40:34Z</dcterms:modified>
</cp:coreProperties>
</file>